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09"/>
  </p:notesMasterIdLst>
  <p:sldIdLst>
    <p:sldId id="256" r:id="rId2"/>
    <p:sldId id="332" r:id="rId3"/>
    <p:sldId id="402" r:id="rId4"/>
    <p:sldId id="260" r:id="rId5"/>
    <p:sldId id="261" r:id="rId6"/>
    <p:sldId id="264" r:id="rId7"/>
    <p:sldId id="404" r:id="rId8"/>
    <p:sldId id="445" r:id="rId9"/>
    <p:sldId id="265" r:id="rId10"/>
    <p:sldId id="283" r:id="rId11"/>
    <p:sldId id="405" r:id="rId12"/>
    <p:sldId id="406" r:id="rId13"/>
    <p:sldId id="446" r:id="rId14"/>
    <p:sldId id="273" r:id="rId15"/>
    <p:sldId id="290" r:id="rId16"/>
    <p:sldId id="447" r:id="rId17"/>
    <p:sldId id="275" r:id="rId18"/>
    <p:sldId id="276" r:id="rId19"/>
    <p:sldId id="298" r:id="rId20"/>
    <p:sldId id="299" r:id="rId21"/>
    <p:sldId id="268" r:id="rId22"/>
    <p:sldId id="269" r:id="rId23"/>
    <p:sldId id="270" r:id="rId24"/>
    <p:sldId id="340" r:id="rId25"/>
    <p:sldId id="341" r:id="rId26"/>
    <p:sldId id="342" r:id="rId27"/>
    <p:sldId id="280" r:id="rId28"/>
    <p:sldId id="281" r:id="rId29"/>
    <p:sldId id="344" r:id="rId30"/>
    <p:sldId id="370" r:id="rId31"/>
    <p:sldId id="371" r:id="rId32"/>
    <p:sldId id="372" r:id="rId33"/>
    <p:sldId id="373" r:id="rId34"/>
    <p:sldId id="374" r:id="rId35"/>
    <p:sldId id="353" r:id="rId36"/>
    <p:sldId id="369" r:id="rId37"/>
    <p:sldId id="389" r:id="rId38"/>
    <p:sldId id="392" r:id="rId39"/>
    <p:sldId id="444" r:id="rId40"/>
    <p:sldId id="379" r:id="rId41"/>
    <p:sldId id="390" r:id="rId42"/>
    <p:sldId id="401" r:id="rId43"/>
    <p:sldId id="391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67" r:id="rId54"/>
    <p:sldId id="368" r:id="rId55"/>
    <p:sldId id="440" r:id="rId56"/>
    <p:sldId id="300" r:id="rId57"/>
    <p:sldId id="301" r:id="rId58"/>
    <p:sldId id="302" r:id="rId59"/>
    <p:sldId id="309" r:id="rId60"/>
    <p:sldId id="439" r:id="rId61"/>
    <p:sldId id="432" r:id="rId62"/>
    <p:sldId id="433" r:id="rId63"/>
    <p:sldId id="434" r:id="rId64"/>
    <p:sldId id="435" r:id="rId65"/>
    <p:sldId id="436" r:id="rId66"/>
    <p:sldId id="437" r:id="rId67"/>
    <p:sldId id="438" r:id="rId68"/>
    <p:sldId id="312" r:id="rId69"/>
    <p:sldId id="394" r:id="rId70"/>
    <p:sldId id="424" r:id="rId71"/>
    <p:sldId id="415" r:id="rId72"/>
    <p:sldId id="421" r:id="rId73"/>
    <p:sldId id="422" r:id="rId74"/>
    <p:sldId id="416" r:id="rId75"/>
    <p:sldId id="417" r:id="rId76"/>
    <p:sldId id="418" r:id="rId77"/>
    <p:sldId id="419" r:id="rId78"/>
    <p:sldId id="420" r:id="rId79"/>
    <p:sldId id="423" r:id="rId80"/>
    <p:sldId id="323" r:id="rId81"/>
    <p:sldId id="407" r:id="rId82"/>
    <p:sldId id="408" r:id="rId83"/>
    <p:sldId id="413" r:id="rId84"/>
    <p:sldId id="412" r:id="rId85"/>
    <p:sldId id="409" r:id="rId86"/>
    <p:sldId id="410" r:id="rId87"/>
    <p:sldId id="411" r:id="rId88"/>
    <p:sldId id="414" r:id="rId89"/>
    <p:sldId id="425" r:id="rId90"/>
    <p:sldId id="311" r:id="rId91"/>
    <p:sldId id="450" r:id="rId92"/>
    <p:sldId id="451" r:id="rId93"/>
    <p:sldId id="395" r:id="rId94"/>
    <p:sldId id="428" r:id="rId95"/>
    <p:sldId id="427" r:id="rId96"/>
    <p:sldId id="426" r:id="rId97"/>
    <p:sldId id="429" r:id="rId98"/>
    <p:sldId id="441" r:id="rId99"/>
    <p:sldId id="442" r:id="rId100"/>
    <p:sldId id="449" r:id="rId101"/>
    <p:sldId id="396" r:id="rId102"/>
    <p:sldId id="310" r:id="rId103"/>
    <p:sldId id="452" r:id="rId104"/>
    <p:sldId id="454" r:id="rId105"/>
    <p:sldId id="457" r:id="rId106"/>
    <p:sldId id="455" r:id="rId107"/>
    <p:sldId id="456" r:id="rId108"/>
  </p:sldIdLst>
  <p:sldSz cx="9144000" cy="5715000" type="screen16x1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4" autoAdjust="0"/>
    <p:restoredTop sz="96187" autoAdjust="0"/>
  </p:normalViewPr>
  <p:slideViewPr>
    <p:cSldViewPr snapToGrid="0">
      <p:cViewPr varScale="1">
        <p:scale>
          <a:sx n="102" d="100"/>
          <a:sy n="102" d="100"/>
        </p:scale>
        <p:origin x="768" y="67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1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5042D-F389-46D3-812C-6ACB70A70832}" type="datetimeFigureOut">
              <a:rPr lang="de-CH" smtClean="0"/>
              <a:t>22.06.2015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8221-A01D-4DFA-BA81-5AD186E9925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826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8221-A01D-4DFA-BA81-5AD186E99258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0938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8221-A01D-4DFA-BA81-5AD186E9925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314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8221-A01D-4DFA-BA81-5AD186E99258}" type="slidenum">
              <a:rPr lang="de-CH" smtClean="0"/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431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8221-A01D-4DFA-BA81-5AD186E99258}" type="slidenum">
              <a:rPr lang="de-CH" smtClean="0"/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636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7B1A6-2BAD-4613-87ED-B87A29B31602}" type="datetime1">
              <a:rPr lang="de-CH" smtClean="0"/>
              <a:t>22.06.2015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023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0497-ECCA-4847-992E-1076BEAD3CB4}" type="datetime1">
              <a:rPr lang="de-CH" smtClean="0"/>
              <a:t>22.06.2015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372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88B8-3D93-44D4-8B97-5E8DC1A6AC5A}" type="datetime1">
              <a:rPr lang="de-CH" smtClean="0"/>
              <a:t>22.06.2015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07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858" y="3256"/>
            <a:ext cx="691991" cy="377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8BD-7B6D-4EFC-A142-67E1C27D41EF}" type="datetime1">
              <a:rPr lang="de-CH" smtClean="0"/>
              <a:t>22.06.2015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67550" y="5398559"/>
            <a:ext cx="2057400" cy="304271"/>
          </a:xfrm>
          <a:effectLst/>
        </p:spPr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AE13570-DCA5-4DD8-9F22-3DB2B366D054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74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19DB-4401-4C99-86C3-D9845DA6F958}" type="datetime1">
              <a:rPr lang="de-CH" smtClean="0"/>
              <a:t>22.06.2015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230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F171-3D2A-4C86-A7CE-74F2EE048BFE}" type="datetime1">
              <a:rPr lang="de-CH" smtClean="0"/>
              <a:t>22.06.2015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209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E1E6-B33E-4AEC-8883-E1078FD4C22B}" type="datetime1">
              <a:rPr lang="de-CH" smtClean="0"/>
              <a:t>22.06.2015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681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38CF-630C-4BE2-BEF7-A71FC0FBE3B9}" type="datetime1">
              <a:rPr lang="de-CH" smtClean="0"/>
              <a:t>22.06.2015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439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7E8A6-E160-4D6C-BFC2-CA0E0F4D3DAD}" type="datetime1">
              <a:rPr lang="de-CH" smtClean="0"/>
              <a:t>22.06.2015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2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7AD3-8910-4510-BAE2-2B637BE9D3F6}" type="datetime1">
              <a:rPr lang="de-CH" smtClean="0"/>
              <a:t>22.06.2015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57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1787-B36C-431C-B66C-96DEA069F492}" type="datetime1">
              <a:rPr lang="de-CH" smtClean="0"/>
              <a:t>22.06.2015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618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FC051-C69B-4C3A-8A2B-DB05EFCCA72F}" type="datetime1">
              <a:rPr lang="de-CH" smtClean="0"/>
              <a:t>22.06.2015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13570-DCA5-4DD8-9F22-3DB2B366D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2845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4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jp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92377"/>
            <a:ext cx="6858000" cy="1989667"/>
          </a:xfrm>
          <a:ln>
            <a:noFill/>
          </a:ln>
        </p:spPr>
        <p:txBody>
          <a:bodyPr/>
          <a:lstStyle/>
          <a:p>
            <a:r>
              <a:rPr lang="en-US" dirty="0" smtClean="0"/>
              <a:t>Portal-Masked</a:t>
            </a:r>
            <a:br>
              <a:rPr lang="en-US" dirty="0" smtClean="0"/>
            </a:br>
            <a:r>
              <a:rPr lang="en-US" dirty="0" smtClean="0"/>
              <a:t>Environment Map Sampling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53492"/>
            <a:ext cx="6858000" cy="598299"/>
          </a:xfrm>
        </p:spPr>
        <p:txBody>
          <a:bodyPr/>
          <a:lstStyle/>
          <a:p>
            <a:r>
              <a:rPr lang="en-US" sz="2000" b="1" dirty="0" err="1" smtClean="0"/>
              <a:t>Benedikt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Bitterli</a:t>
            </a:r>
            <a:r>
              <a:rPr lang="en-US" sz="2000" b="1" dirty="0" smtClean="0"/>
              <a:t> </a:t>
            </a:r>
            <a:r>
              <a:rPr lang="en-US" sz="2000" b="1" baseline="30000" dirty="0" smtClean="0">
                <a:latin typeface="Gill Sans MT" panose="020B0502020104020203" pitchFamily="34" charset="0"/>
              </a:rPr>
              <a:t>1,2</a:t>
            </a:r>
            <a:r>
              <a:rPr lang="en-US" sz="2000" b="1" dirty="0" smtClean="0"/>
              <a:t>        </a:t>
            </a:r>
            <a:r>
              <a:rPr lang="en-US" sz="2000" dirty="0" smtClean="0"/>
              <a:t> Jan </a:t>
            </a:r>
            <a:r>
              <a:rPr lang="en-US" sz="2000" dirty="0" err="1" smtClean="0"/>
              <a:t>Novák</a:t>
            </a:r>
            <a:r>
              <a:rPr lang="en-US" sz="2000" dirty="0" smtClean="0"/>
              <a:t> </a:t>
            </a:r>
            <a:r>
              <a:rPr lang="en-US" sz="2000" b="1" baseline="30000" dirty="0" smtClean="0"/>
              <a:t>2</a:t>
            </a:r>
            <a:r>
              <a:rPr lang="en-US" sz="2000" dirty="0" smtClean="0"/>
              <a:t>           </a:t>
            </a:r>
            <a:r>
              <a:rPr lang="en-US" sz="2000" dirty="0" err="1" smtClean="0"/>
              <a:t>Wojciech</a:t>
            </a:r>
            <a:r>
              <a:rPr lang="en-US" sz="2000" dirty="0" smtClean="0"/>
              <a:t> </a:t>
            </a:r>
            <a:r>
              <a:rPr lang="en-US" sz="2000" dirty="0" err="1" smtClean="0"/>
              <a:t>Jarosz</a:t>
            </a:r>
            <a:r>
              <a:rPr lang="en-US" sz="2000" dirty="0" smtClean="0"/>
              <a:t> </a:t>
            </a:r>
            <a:r>
              <a:rPr lang="en-US" sz="2000" b="1" baseline="30000" dirty="0" smtClean="0"/>
              <a:t>2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59" y="4559483"/>
            <a:ext cx="2161915" cy="774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4628650"/>
            <a:ext cx="1914525" cy="7053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4267200"/>
            <a:ext cx="6858000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sz="1800" b="1" baseline="30000" dirty="0">
                <a:solidFill>
                  <a:prstClr val="white"/>
                </a:solidFill>
              </a:rPr>
              <a:t>1 </a:t>
            </a:r>
            <a:r>
              <a:rPr lang="en-US" sz="1800" dirty="0">
                <a:solidFill>
                  <a:prstClr val="white"/>
                </a:solidFill>
              </a:rPr>
              <a:t>Walt Disney Animation Studios </a:t>
            </a:r>
            <a:r>
              <a:rPr lang="en-US" sz="1800" dirty="0" smtClean="0">
                <a:solidFill>
                  <a:prstClr val="white"/>
                </a:solidFill>
              </a:rPr>
              <a:t>          </a:t>
            </a:r>
            <a:r>
              <a:rPr lang="en-US" sz="1800" b="1" baseline="30000" dirty="0">
                <a:solidFill>
                  <a:prstClr val="white"/>
                </a:solidFill>
              </a:rPr>
              <a:t>2 </a:t>
            </a:r>
            <a:r>
              <a:rPr lang="en-US" sz="1800" dirty="0">
                <a:solidFill>
                  <a:prstClr val="white"/>
                </a:solidFill>
              </a:rPr>
              <a:t>Disney Research Zurich</a:t>
            </a:r>
            <a:endParaRPr lang="de-CH" sz="1800" dirty="0">
              <a:solidFill>
                <a:prstClr val="white"/>
              </a:solidFill>
            </a:endParaRP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551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57"/>
    </mc:Choice>
    <mc:Fallback>
      <p:transition advTm="45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45" y="1015752"/>
            <a:ext cx="5281342" cy="5195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58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023"/>
    </mc:Choice>
    <mc:Fallback>
      <p:transition advTm="11023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53" y="2381124"/>
            <a:ext cx="5633440" cy="3169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100</a:t>
            </a:fld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Needs a portal to work</a:t>
            </a:r>
          </a:p>
          <a:p>
            <a:r>
              <a:rPr lang="en-US" dirty="0" smtClean="0"/>
              <a:t>Only considers visibility through a rectangle</a:t>
            </a:r>
          </a:p>
        </p:txBody>
      </p:sp>
    </p:spTree>
    <p:extLst>
      <p:ext uri="{BB962C8B-B14F-4D97-AF65-F5344CB8AC3E}">
        <p14:creationId xmlns:p14="http://schemas.microsoft.com/office/powerpoint/2010/main" val="420222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3558"/>
    </mc:Choice>
    <mc:Fallback>
      <p:transition advTm="23558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5"/>
            <a:ext cx="7886700" cy="13379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Incorporate BRDF:</a:t>
            </a:r>
          </a:p>
          <a:p>
            <a:pPr marL="0" indent="0">
              <a:buNone/>
            </a:pPr>
            <a:r>
              <a:rPr lang="en-US" dirty="0" smtClean="0"/>
              <a:t>  Combine with product sampling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101</a:t>
            </a:fld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52733"/>
            <a:ext cx="2336195" cy="1470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47" y="3752732"/>
            <a:ext cx="2944704" cy="1470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331" y="3752732"/>
            <a:ext cx="2900827" cy="14709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3222171"/>
            <a:ext cx="233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[</a:t>
            </a:r>
            <a:r>
              <a:rPr lang="de-CH" sz="2000" dirty="0" smtClean="0"/>
              <a:t>Burke et al.]</a:t>
            </a:r>
            <a:endParaRPr lang="de-CH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824447" y="3222171"/>
            <a:ext cx="2944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[</a:t>
            </a:r>
            <a:r>
              <a:rPr lang="en-US" sz="2000" dirty="0" err="1" smtClean="0"/>
              <a:t>Clarberg</a:t>
            </a:r>
            <a:r>
              <a:rPr lang="en-US" sz="2000" dirty="0" smtClean="0"/>
              <a:t> et al.]</a:t>
            </a:r>
            <a:endParaRPr lang="de-CH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27331" y="3222171"/>
            <a:ext cx="290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[Cline et al.]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775146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987"/>
    </mc:Choice>
    <mc:Fallback>
      <p:transition advTm="12987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Acknowledgements: </a:t>
            </a:r>
          </a:p>
          <a:p>
            <a:pPr lvl="1"/>
            <a:r>
              <a:rPr lang="en-US" dirty="0" smtClean="0"/>
              <a:t>Environment maps:  Bernhard  </a:t>
            </a:r>
            <a:r>
              <a:rPr lang="en-US" dirty="0" err="1" smtClean="0"/>
              <a:t>Vogl</a:t>
            </a:r>
            <a:r>
              <a:rPr lang="en-US" dirty="0" smtClean="0"/>
              <a:t>,  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49" charset="0"/>
              </a:rPr>
              <a:t>http://openfootage.net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Scenes: Jay Hardy,  Wayne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102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714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97"/>
    </mc:Choice>
    <mc:Fallback>
      <p:transition advTm="1897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Slides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103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2485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56"/>
    </mc:Choice>
    <mc:Fallback>
      <p:transition advTm="456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3531658"/>
            <a:ext cx="1952281" cy="1952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400791"/>
            <a:ext cx="1952281" cy="1952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36" y="1406525"/>
            <a:ext cx="2736591" cy="194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37" y="3537392"/>
            <a:ext cx="2736590" cy="1945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multiple portals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104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657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/>
    </mc:Choice>
    <mc:Fallback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400791"/>
            <a:ext cx="1952281" cy="1952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51" y="3531658"/>
            <a:ext cx="1951629" cy="1951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36" y="1406525"/>
            <a:ext cx="2736591" cy="194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37" y="3537392"/>
            <a:ext cx="2736590" cy="1945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multiple portals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105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066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5"/>
    </mc:Choice>
    <mc:Fallback>
      <p:transition advTm="305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multiple portals</a:t>
            </a:r>
            <a:endParaRPr lang="de-CH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3531658"/>
            <a:ext cx="1952281" cy="1952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106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36" y="1406525"/>
            <a:ext cx="2736591" cy="1945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37" y="3537392"/>
            <a:ext cx="2736590" cy="1945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400792"/>
            <a:ext cx="1952281" cy="19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13"/>
    </mc:Choice>
    <mc:Fallback>
      <p:transition advTm="313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multiple portals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107</a:t>
            </a:fld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99" y="1747816"/>
            <a:ext cx="3878126" cy="3630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" y="1753847"/>
            <a:ext cx="3902133" cy="36242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9867" y="1297209"/>
            <a:ext cx="390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Scene</a:t>
            </a:r>
            <a:endParaRPr lang="de-CH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737099" y="1297209"/>
            <a:ext cx="3878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Sample Allocation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59879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99"/>
    </mc:Choice>
    <mc:Fallback>
      <p:transition advTm="39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45" y="1015751"/>
            <a:ext cx="5281342" cy="5190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 Caching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432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Caching</a:t>
            </a:r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865" y="1408907"/>
            <a:ext cx="1985808" cy="131445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865" y="2813535"/>
            <a:ext cx="1985808" cy="1556002"/>
          </a:xfrm>
          <a:prstGeom prst="rect">
            <a:avLst/>
          </a:prstGeom>
          <a:effectLst/>
        </p:spPr>
      </p:pic>
      <p:pic>
        <p:nvPicPr>
          <p:cNvPr id="7" name="Picture 2" descr="http://cgg.mff.cuni.cz/~jirka/papers/2014/olpm/images/livingroom/referenc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865" y="4459715"/>
            <a:ext cx="1985808" cy="1117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876" y="4868480"/>
            <a:ext cx="222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3716" algn="ctr"/>
            <a:r>
              <a:rPr lang="en-US" sz="2000" dirty="0"/>
              <a:t>[</a:t>
            </a:r>
            <a:r>
              <a:rPr lang="en-US" sz="2000" dirty="0" err="1"/>
              <a:t>Vorba</a:t>
            </a:r>
            <a:r>
              <a:rPr lang="en-US" sz="2000" dirty="0"/>
              <a:t> et al</a:t>
            </a:r>
            <a:r>
              <a:rPr lang="en-US" sz="2000" dirty="0" smtClean="0"/>
              <a:t>.]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9876" y="3437327"/>
            <a:ext cx="222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3716" algn="ctr"/>
            <a:r>
              <a:rPr lang="en-US" sz="2000" dirty="0"/>
              <a:t>[</a:t>
            </a:r>
            <a:r>
              <a:rPr lang="en-US" sz="2000" dirty="0" err="1"/>
              <a:t>Georgiev</a:t>
            </a:r>
            <a:r>
              <a:rPr lang="en-US" sz="2000" dirty="0"/>
              <a:t> et al</a:t>
            </a:r>
            <a:r>
              <a:rPr lang="en-US" sz="2000" dirty="0" smtClean="0"/>
              <a:t>.]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9876" y="1911923"/>
            <a:ext cx="222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3716" algn="ctr"/>
            <a:r>
              <a:rPr lang="en-US" sz="2000" dirty="0" smtClean="0"/>
              <a:t>[Jensen ‘95]</a:t>
            </a:r>
            <a:endParaRPr lang="en-US" sz="2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12</a:t>
            </a:fld>
            <a:endParaRPr lang="de-CH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45" y="1015751"/>
            <a:ext cx="5281342" cy="5190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09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1796"/>
    </mc:Choice>
    <mc:Fallback>
      <p:transition advTm="81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4444E-6 L 0.28889 -4.44444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89 -4.44444E-6 L 5.55556E-7 -4.44444E-6 " pathEditMode="relative" rAng="0" ptsTypes="AA">
                                      <p:cBhvr>
                                        <p:cTn id="4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9" grpId="0"/>
      <p:bldP spid="9" grpId="1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03" y="1015751"/>
            <a:ext cx="5281342" cy="5190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Caching</a:t>
            </a:r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865" y="1408907"/>
            <a:ext cx="1985808" cy="131445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865" y="2813535"/>
            <a:ext cx="1985808" cy="1556002"/>
          </a:xfrm>
          <a:prstGeom prst="rect">
            <a:avLst/>
          </a:prstGeom>
          <a:effectLst/>
        </p:spPr>
      </p:pic>
      <p:pic>
        <p:nvPicPr>
          <p:cNvPr id="7" name="Picture 2" descr="http://cgg.mff.cuni.cz/~jirka/papers/2014/olpm/images/livingroom/referenc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865" y="4459715"/>
            <a:ext cx="1985808" cy="1117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876" y="4868480"/>
            <a:ext cx="222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3716" algn="ctr"/>
            <a:r>
              <a:rPr lang="en-US" sz="2000" dirty="0"/>
              <a:t>[</a:t>
            </a:r>
            <a:r>
              <a:rPr lang="en-US" sz="2000" dirty="0" err="1"/>
              <a:t>Vorba</a:t>
            </a:r>
            <a:r>
              <a:rPr lang="en-US" sz="2000" dirty="0"/>
              <a:t> et al</a:t>
            </a:r>
            <a:r>
              <a:rPr lang="en-US" sz="2000" dirty="0" smtClean="0"/>
              <a:t>.]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9876" y="3437327"/>
            <a:ext cx="222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3716" algn="ctr"/>
            <a:r>
              <a:rPr lang="en-US" sz="2000" dirty="0"/>
              <a:t>[</a:t>
            </a:r>
            <a:r>
              <a:rPr lang="en-US" sz="2000" dirty="0" err="1"/>
              <a:t>Georgiev</a:t>
            </a:r>
            <a:r>
              <a:rPr lang="en-US" sz="2000" dirty="0"/>
              <a:t> et al</a:t>
            </a:r>
            <a:r>
              <a:rPr lang="en-US" sz="2000" dirty="0" smtClean="0"/>
              <a:t>.]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9876" y="1911923"/>
            <a:ext cx="222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3716" algn="ctr"/>
            <a:r>
              <a:rPr lang="en-US" sz="2000" dirty="0" smtClean="0"/>
              <a:t>[Jensen]</a:t>
            </a:r>
            <a:endParaRPr lang="en-US" sz="2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2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Portal </a:t>
            </a:r>
            <a:r>
              <a:rPr lang="en-US" altLang="de-DE" dirty="0"/>
              <a:t>Sampling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4"/>
          <p:cNvSpPr>
            <a:spLocks/>
          </p:cNvSpPr>
          <p:nvPr/>
        </p:nvSpPr>
        <p:spPr bwMode="auto">
          <a:xfrm>
            <a:off x="5512811" y="2930302"/>
            <a:ext cx="501740" cy="17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de-DE" sz="1406" b="1" dirty="0">
                <a:solidFill>
                  <a:schemeClr val="bg1"/>
                </a:solidFill>
                <a:cs typeface="Helvetica" panose="020B0604020202020204" pitchFamily="34" charset="0"/>
              </a:rPr>
              <a:t>portal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316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8916"/>
    </mc:Choice>
    <mc:Fallback>
      <p:transition advTm="2891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Portal </a:t>
            </a:r>
            <a:r>
              <a:rPr lang="en-US" altLang="de-DE" dirty="0"/>
              <a:t>Sampling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95" y="1971112"/>
            <a:ext cx="1255217" cy="1270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60" y="3783936"/>
            <a:ext cx="2162489" cy="1783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723" y="1485900"/>
            <a:ext cx="229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[</a:t>
            </a:r>
            <a:r>
              <a:rPr lang="en-US" sz="2000" dirty="0" err="1" smtClean="0"/>
              <a:t>Arvo</a:t>
            </a:r>
            <a:r>
              <a:rPr lang="en-US" sz="2000" dirty="0" smtClean="0"/>
              <a:t> ‘95]</a:t>
            </a:r>
            <a:endParaRPr lang="de-CH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069320" y="3472708"/>
            <a:ext cx="198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[Ureña et al</a:t>
            </a:r>
            <a:r>
              <a:rPr lang="de-CH" sz="2000" dirty="0" smtClean="0"/>
              <a:t>.]</a:t>
            </a:r>
            <a:endParaRPr lang="de-CH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15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80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666"/>
    </mc:Choice>
    <mc:Fallback>
      <p:transition advTm="20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16337 -2.22222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"/>
                            </p:stCondLst>
                            <p:childTnLst>
                              <p:par>
                                <p:cTn id="3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337 -2.22222E-6 L 1.38889E-6 -2.22222E-6 " pathEditMode="relative" rAng="0" ptsTypes="AA">
                                      <p:cBhvr>
                                        <p:cTn id="36" dur="8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Portal </a:t>
            </a:r>
            <a:r>
              <a:rPr lang="en-US" altLang="de-DE" dirty="0"/>
              <a:t>Sampling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95" y="1971112"/>
            <a:ext cx="1255217" cy="1270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60" y="3783936"/>
            <a:ext cx="2162489" cy="1783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723" y="1485900"/>
            <a:ext cx="229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[</a:t>
            </a:r>
            <a:r>
              <a:rPr lang="en-US" sz="2000" dirty="0" err="1" smtClean="0"/>
              <a:t>Arvo</a:t>
            </a:r>
            <a:r>
              <a:rPr lang="en-US" sz="2000" dirty="0" smtClean="0"/>
              <a:t>]</a:t>
            </a:r>
            <a:endParaRPr lang="de-CH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069320" y="3472708"/>
            <a:ext cx="198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[Ureña et al</a:t>
            </a:r>
            <a:r>
              <a:rPr lang="de-CH" sz="2000" dirty="0" smtClean="0"/>
              <a:t>.]</a:t>
            </a:r>
            <a:endParaRPr lang="de-CH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395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Portal Sampling</a:t>
            </a:r>
            <a:endParaRPr lang="en-US" altLang="de-DE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676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279"/>
    </mc:Choice>
    <mc:Fallback>
      <p:transition advTm="1127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Ours</a:t>
            </a:r>
            <a:endParaRPr lang="en-US" altLang="de-DE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452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53"/>
    </mc:Choice>
    <mc:Fallback>
      <p:transition advTm="405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Map Sampling</a:t>
            </a:r>
            <a:endParaRPr lang="de-C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73" y="2672461"/>
            <a:ext cx="5166679" cy="25874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233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993"/>
    </mc:Choice>
    <mc:Fallback>
      <p:transition advTm="2099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347"/>
            <a:ext cx="7886700" cy="1104636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9" y="1078215"/>
            <a:ext cx="7773101" cy="455028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227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6866"/>
    </mc:Choice>
    <mc:Fallback>
      <p:transition advTm="1686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Map Sampling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41" y="1869282"/>
            <a:ext cx="5166679" cy="3390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398" y="1778519"/>
            <a:ext cx="204651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marginal distribution</a:t>
            </a:r>
            <a:endParaRPr lang="de-CH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8650" y="3810001"/>
            <a:ext cx="233226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conditional distributions</a:t>
            </a:r>
            <a:endParaRPr lang="de-CH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583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079"/>
    </mc:Choice>
    <mc:Fallback>
      <p:transition advTm="1707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b="28688"/>
          <a:stretch>
            <a:fillRect/>
          </a:stretch>
        </p:blipFill>
        <p:spPr bwMode="auto">
          <a:xfrm>
            <a:off x="6402587" y="1780357"/>
            <a:ext cx="1606646" cy="14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74" y="1769194"/>
            <a:ext cx="4760640" cy="304167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Visible Region</a:t>
            </a:r>
            <a:endParaRPr lang="en-US" altLang="de-DE" dirty="0"/>
          </a:p>
        </p:txBody>
      </p:sp>
      <p:sp>
        <p:nvSpPr>
          <p:cNvPr id="34821" name="Oval 5"/>
          <p:cNvSpPr>
            <a:spLocks/>
          </p:cNvSpPr>
          <p:nvPr/>
        </p:nvSpPr>
        <p:spPr bwMode="auto">
          <a:xfrm>
            <a:off x="6849070" y="2941216"/>
            <a:ext cx="89297" cy="89297"/>
          </a:xfrm>
          <a:prstGeom prst="ellipse">
            <a:avLst/>
          </a:prstGeom>
          <a:solidFill>
            <a:schemeClr val="accent1"/>
          </a:solidFill>
          <a:ln w="508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de-CH" sz="116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69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50"/>
    </mc:Choice>
    <mc:Fallback>
      <p:transition advTm="85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b="28688"/>
          <a:stretch>
            <a:fillRect/>
          </a:stretch>
        </p:blipFill>
        <p:spPr bwMode="auto">
          <a:xfrm>
            <a:off x="6402587" y="1780357"/>
            <a:ext cx="1606646" cy="14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74" y="1769194"/>
            <a:ext cx="4760640" cy="304167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Visible Region</a:t>
            </a:r>
            <a:endParaRPr lang="en-US" altLang="de-DE" dirty="0"/>
          </a:p>
        </p:txBody>
      </p:sp>
      <p:sp>
        <p:nvSpPr>
          <p:cNvPr id="35845" name="Oval 5"/>
          <p:cNvSpPr>
            <a:spLocks/>
          </p:cNvSpPr>
          <p:nvPr/>
        </p:nvSpPr>
        <p:spPr bwMode="auto">
          <a:xfrm>
            <a:off x="6458396" y="2846338"/>
            <a:ext cx="89297" cy="89297"/>
          </a:xfrm>
          <a:prstGeom prst="ellipse">
            <a:avLst/>
          </a:prstGeom>
          <a:solidFill>
            <a:schemeClr val="accent1"/>
          </a:solidFill>
          <a:ln w="508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de-CH" sz="116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038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1"/>
    </mc:Choice>
    <mc:Fallback>
      <p:transition advTm="40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b="28688"/>
          <a:stretch>
            <a:fillRect/>
          </a:stretch>
        </p:blipFill>
        <p:spPr bwMode="auto">
          <a:xfrm>
            <a:off x="6402587" y="1780357"/>
            <a:ext cx="1606646" cy="14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Oval 2"/>
          <p:cNvSpPr>
            <a:spLocks/>
          </p:cNvSpPr>
          <p:nvPr/>
        </p:nvSpPr>
        <p:spPr bwMode="auto">
          <a:xfrm>
            <a:off x="6977435" y="2433340"/>
            <a:ext cx="89297" cy="89297"/>
          </a:xfrm>
          <a:prstGeom prst="ellipse">
            <a:avLst/>
          </a:prstGeom>
          <a:solidFill>
            <a:schemeClr val="accent1"/>
          </a:solidFill>
          <a:ln w="508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de-CH" sz="1161"/>
          </a:p>
        </p:txBody>
      </p:sp>
      <p:pic>
        <p:nvPicPr>
          <p:cNvPr id="3686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74" y="1769194"/>
            <a:ext cx="4760640" cy="304167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Visible Region</a:t>
            </a:r>
            <a:endParaRPr lang="en-US" alt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515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67"/>
    </mc:Choice>
    <mc:Fallback>
      <p:transition advTm="306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Portal-Masked Environment Map Sampling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Challenges: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Visible regions have complex shapes</a:t>
            </a:r>
          </a:p>
          <a:p>
            <a:pPr marL="342900" lvl="1" indent="0">
              <a:buNone/>
            </a:pPr>
            <a:r>
              <a:rPr lang="en-US" dirty="0"/>
              <a:t>	</a:t>
            </a:r>
            <a:r>
              <a:rPr lang="en-US" sz="2100" i="1" dirty="0"/>
              <a:t>Marginal/conditional decomposition </a:t>
            </a:r>
            <a:r>
              <a:rPr lang="en-US" sz="2100" i="1" dirty="0" smtClean="0"/>
              <a:t>difficult</a:t>
            </a:r>
          </a:p>
          <a:p>
            <a:pPr marL="342900" lvl="1" indent="0">
              <a:buNone/>
            </a:pPr>
            <a:endParaRPr lang="en-US" sz="2100" dirty="0" smtClean="0"/>
          </a:p>
        </p:txBody>
      </p:sp>
      <p:pic>
        <p:nvPicPr>
          <p:cNvPr id="4" name="Picture 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99" y="3939431"/>
            <a:ext cx="3290404" cy="1417588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544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342"/>
    </mc:Choice>
    <mc:Fallback>
      <p:transition advTm="1134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Portal-Masked Environment Map Sampling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Challenges: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Visible regions have complex shapes</a:t>
            </a:r>
          </a:p>
          <a:p>
            <a:pPr marL="342900" lvl="1" indent="0">
              <a:buNone/>
            </a:pPr>
            <a:r>
              <a:rPr lang="en-US" dirty="0"/>
              <a:t>	</a:t>
            </a:r>
            <a:r>
              <a:rPr lang="en-US" sz="2100" i="1" dirty="0"/>
              <a:t>Marginal/conditional decomposition </a:t>
            </a:r>
            <a:r>
              <a:rPr lang="en-US" sz="2100" i="1" dirty="0" smtClean="0"/>
              <a:t>difficult</a:t>
            </a:r>
          </a:p>
          <a:p>
            <a:pPr marL="342900" lvl="1" indent="0">
              <a:buNone/>
            </a:pPr>
            <a:endParaRPr lang="en-US" sz="2100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Visible regions different for each shading point</a:t>
            </a:r>
          </a:p>
          <a:p>
            <a:pPr marL="0" indent="0">
              <a:buNone/>
            </a:pPr>
            <a:r>
              <a:rPr lang="en-US" i="1" dirty="0" smtClean="0"/>
              <a:t>	Marginal/conditional cannot be precomputed</a:t>
            </a:r>
            <a:endParaRPr lang="en-US" dirty="0" smtClean="0"/>
          </a:p>
        </p:txBody>
      </p:sp>
      <p:pic>
        <p:nvPicPr>
          <p:cNvPr id="4" name="Picture 8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98" y="3939431"/>
            <a:ext cx="3290404" cy="14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639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864"/>
    </mc:Choice>
    <mc:Fallback>
      <p:transition advTm="686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Portal-Masked Environment Map Sampling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Challenges: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Visible regions have complex shapes</a:t>
            </a:r>
          </a:p>
          <a:p>
            <a:pPr marL="342900" lvl="1" indent="0">
              <a:buNone/>
            </a:pPr>
            <a:r>
              <a:rPr lang="en-US" dirty="0"/>
              <a:t>	</a:t>
            </a:r>
            <a:r>
              <a:rPr lang="en-US" sz="2100" i="1" dirty="0"/>
              <a:t>Marginal/conditional decomposition </a:t>
            </a:r>
            <a:r>
              <a:rPr lang="en-US" sz="2100" i="1" dirty="0" smtClean="0"/>
              <a:t>difficult</a:t>
            </a:r>
          </a:p>
          <a:p>
            <a:pPr marL="342900" lvl="1" indent="0">
              <a:buNone/>
            </a:pPr>
            <a:endParaRPr lang="en-US" sz="2100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Visible regions different for each shading point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	Marginal/conditional cannot be precomputed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3288" y="1717586"/>
            <a:ext cx="1062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000" dirty="0" smtClean="0">
                <a:sym typeface="Wingdings" panose="05000000000000000000" pitchFamily="2" charset="2"/>
              </a:rPr>
              <a:t></a:t>
            </a:r>
            <a:endParaRPr lang="de-CH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221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065"/>
    </mc:Choice>
    <mc:Fallback>
      <p:transition advTm="11065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048" y="2299394"/>
            <a:ext cx="1713384" cy="171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73" y="2304975"/>
            <a:ext cx="1536185" cy="204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Environment Map </a:t>
            </a:r>
            <a:r>
              <a:rPr lang="en-US" altLang="de-DE" dirty="0"/>
              <a:t>Parameterizations</a:t>
            </a:r>
          </a:p>
        </p:txBody>
      </p:sp>
      <p:pic>
        <p:nvPicPr>
          <p:cNvPr id="41989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6" y="2302495"/>
            <a:ext cx="2104058" cy="14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>
            <a:spLocks/>
          </p:cNvSpPr>
          <p:nvPr/>
        </p:nvSpPr>
        <p:spPr bwMode="auto">
          <a:xfrm>
            <a:off x="445800" y="1914351"/>
            <a:ext cx="2110598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>
                <a:cs typeface="Helvetica" panose="020B0604020202020204" pitchFamily="34" charset="0"/>
              </a:rPr>
              <a:t>Latitude/Longitude</a:t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sp>
        <p:nvSpPr>
          <p:cNvPr id="12" name="Rectangle 6"/>
          <p:cNvSpPr>
            <a:spLocks/>
          </p:cNvSpPr>
          <p:nvPr/>
        </p:nvSpPr>
        <p:spPr bwMode="auto">
          <a:xfrm>
            <a:off x="2766561" y="1919883"/>
            <a:ext cx="1697471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>
                <a:cs typeface="Helvetica" panose="020B0604020202020204" pitchFamily="34" charset="0"/>
              </a:rPr>
              <a:t>Light probe</a:t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sp>
        <p:nvSpPr>
          <p:cNvPr id="13" name="Rectangle 7"/>
          <p:cNvSpPr>
            <a:spLocks/>
          </p:cNvSpPr>
          <p:nvPr/>
        </p:nvSpPr>
        <p:spPr bwMode="auto">
          <a:xfrm>
            <a:off x="4674195" y="1919883"/>
            <a:ext cx="1539063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>
                <a:cs typeface="Helvetica" panose="020B0604020202020204" pitchFamily="34" charset="0"/>
              </a:rPr>
              <a:t>Cube map</a:t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132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009"/>
    </mc:Choice>
    <mc:Fallback>
      <p:transition advTm="1400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50" y="2299394"/>
            <a:ext cx="1713384" cy="171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375" y="2304976"/>
            <a:ext cx="1536883" cy="204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/>
              <a:t>Environment Map Parameterizations</a:t>
            </a:r>
          </a:p>
        </p:txBody>
      </p:sp>
      <p:sp>
        <p:nvSpPr>
          <p:cNvPr id="43013" name="Rectangle 5"/>
          <p:cNvSpPr>
            <a:spLocks/>
          </p:cNvSpPr>
          <p:nvPr/>
        </p:nvSpPr>
        <p:spPr bwMode="auto">
          <a:xfrm>
            <a:off x="445800" y="1914351"/>
            <a:ext cx="2110598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>
                <a:cs typeface="Helvetica" panose="020B0604020202020204" pitchFamily="34" charset="0"/>
              </a:rPr>
              <a:t>Latitude/Longitude</a:t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sp>
        <p:nvSpPr>
          <p:cNvPr id="43014" name="Rectangle 6"/>
          <p:cNvSpPr>
            <a:spLocks/>
          </p:cNvSpPr>
          <p:nvPr/>
        </p:nvSpPr>
        <p:spPr bwMode="auto">
          <a:xfrm>
            <a:off x="2766561" y="1919883"/>
            <a:ext cx="1697471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>
                <a:cs typeface="Helvetica" panose="020B0604020202020204" pitchFamily="34" charset="0"/>
              </a:rPr>
              <a:t>Light probe</a:t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sp>
        <p:nvSpPr>
          <p:cNvPr id="43015" name="Rectangle 7"/>
          <p:cNvSpPr>
            <a:spLocks/>
          </p:cNvSpPr>
          <p:nvPr/>
        </p:nvSpPr>
        <p:spPr bwMode="auto">
          <a:xfrm>
            <a:off x="4674195" y="1919883"/>
            <a:ext cx="1539063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>
                <a:cs typeface="Helvetica" panose="020B0604020202020204" pitchFamily="34" charset="0"/>
              </a:rPr>
              <a:t>Cube map</a:t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pic>
        <p:nvPicPr>
          <p:cNvPr id="43016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99" y="2302495"/>
            <a:ext cx="2104058" cy="14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4367" y="4543425"/>
            <a:ext cx="61495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/>
              <a:t>Visible regions </a:t>
            </a:r>
            <a:r>
              <a:rPr lang="en-US" sz="2100" b="1" dirty="0" smtClean="0"/>
              <a:t>not rectangular </a:t>
            </a:r>
            <a:r>
              <a:rPr lang="en-US" sz="2100" dirty="0" smtClean="0"/>
              <a:t>in these mappings</a:t>
            </a:r>
            <a:endParaRPr lang="de-CH" sz="2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069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954"/>
    </mc:Choice>
    <mc:Fallback>
      <p:transition advTm="1295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50" y="2299394"/>
            <a:ext cx="1713384" cy="171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375" y="2304976"/>
            <a:ext cx="1536883" cy="204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/>
              <a:t>Environment Map Parameterizations</a:t>
            </a:r>
          </a:p>
        </p:txBody>
      </p:sp>
      <p:sp>
        <p:nvSpPr>
          <p:cNvPr id="43013" name="Rectangle 5"/>
          <p:cNvSpPr>
            <a:spLocks/>
          </p:cNvSpPr>
          <p:nvPr/>
        </p:nvSpPr>
        <p:spPr bwMode="auto">
          <a:xfrm>
            <a:off x="445800" y="1914351"/>
            <a:ext cx="2110598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>
                <a:cs typeface="Helvetica" panose="020B0604020202020204" pitchFamily="34" charset="0"/>
              </a:rPr>
              <a:t>Latitude/Longitude</a:t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sp>
        <p:nvSpPr>
          <p:cNvPr id="43014" name="Rectangle 6"/>
          <p:cNvSpPr>
            <a:spLocks/>
          </p:cNvSpPr>
          <p:nvPr/>
        </p:nvSpPr>
        <p:spPr bwMode="auto">
          <a:xfrm>
            <a:off x="2766561" y="1919883"/>
            <a:ext cx="1697471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>
                <a:cs typeface="Helvetica" panose="020B0604020202020204" pitchFamily="34" charset="0"/>
              </a:rPr>
              <a:t>Light probe</a:t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sp>
        <p:nvSpPr>
          <p:cNvPr id="43015" name="Rectangle 7"/>
          <p:cNvSpPr>
            <a:spLocks/>
          </p:cNvSpPr>
          <p:nvPr/>
        </p:nvSpPr>
        <p:spPr bwMode="auto">
          <a:xfrm>
            <a:off x="4674195" y="1919883"/>
            <a:ext cx="1539063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>
                <a:cs typeface="Helvetica" panose="020B0604020202020204" pitchFamily="34" charset="0"/>
              </a:rPr>
              <a:t>Cube map</a:t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pic>
        <p:nvPicPr>
          <p:cNvPr id="43016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99" y="2302495"/>
            <a:ext cx="2104058" cy="14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4367" y="4543425"/>
            <a:ext cx="6149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Visible regions </a:t>
            </a:r>
            <a:r>
              <a:rPr lang="en-US" sz="2100" b="1" dirty="0"/>
              <a:t>not rectangular </a:t>
            </a:r>
            <a:r>
              <a:rPr lang="en-US" sz="2100" dirty="0"/>
              <a:t>in these mappings</a:t>
            </a:r>
          </a:p>
          <a:p>
            <a:pPr algn="ctr"/>
            <a:r>
              <a:rPr lang="en-US" sz="2100" dirty="0"/>
              <a:t>Let’s create one in which they are!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44" y="2296740"/>
            <a:ext cx="2053829" cy="205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"/>
          <p:cNvSpPr>
            <a:spLocks/>
          </p:cNvSpPr>
          <p:nvPr/>
        </p:nvSpPr>
        <p:spPr bwMode="auto">
          <a:xfrm>
            <a:off x="6629744" y="1919883"/>
            <a:ext cx="2053829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ts val="1450"/>
              </a:spcBef>
            </a:pPr>
            <a:r>
              <a:rPr lang="en-US" altLang="de-DE" sz="1670" dirty="0" smtClean="0">
                <a:cs typeface="Helvetica" panose="020B0604020202020204" pitchFamily="34" charset="0"/>
              </a:rPr>
              <a:t>Rectified Coordinates</a:t>
            </a:r>
            <a:r>
              <a:rPr lang="en-US" altLang="de-DE" sz="1670" dirty="0">
                <a:cs typeface="Helvetica" panose="020B0604020202020204" pitchFamily="34" charset="0"/>
              </a:rPr>
              <a:t/>
            </a:r>
            <a:br>
              <a:rPr lang="en-US" altLang="de-DE" sz="1670" dirty="0">
                <a:cs typeface="Helvetica" panose="020B0604020202020204" pitchFamily="34" charset="0"/>
              </a:rPr>
            </a:br>
            <a:endParaRPr lang="en-US" altLang="de-DE" sz="1670" dirty="0">
              <a:cs typeface="Helvetica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369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820"/>
    </mc:Choice>
    <mc:Fallback>
      <p:transition advTm="1482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9" y="1078216"/>
            <a:ext cx="7773101" cy="4550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347"/>
            <a:ext cx="7886700" cy="1104636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16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331"/>
    </mc:Choice>
    <mc:Fallback>
      <p:transition advTm="533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Rectified Coordinates</a:t>
            </a:r>
            <a:endParaRPr lang="en-US" alt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40" y="1876609"/>
            <a:ext cx="2950038" cy="30257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459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321"/>
    </mc:Choice>
    <mc:Fallback>
      <p:transition advTm="2432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Rectified Coordinates</a:t>
            </a:r>
            <a:endParaRPr lang="en-US" alt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40" y="1876609"/>
            <a:ext cx="2950038" cy="3025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1" y="1971415"/>
            <a:ext cx="2420327" cy="248887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122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178"/>
    </mc:Choice>
    <mc:Fallback>
      <p:transition advTm="717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1" y="1971415"/>
            <a:ext cx="2420327" cy="2488871"/>
          </a:xfrm>
          <a:prstGeom prst="rect">
            <a:avLst/>
          </a:prstGeom>
        </p:spPr>
      </p:pic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Rectified Coordinates</a:t>
            </a:r>
            <a:endParaRPr lang="en-US" alt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40" y="1876609"/>
            <a:ext cx="2950038" cy="302574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6916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841"/>
    </mc:Choice>
    <mc:Fallback>
      <p:transition advTm="484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99" y="1971413"/>
            <a:ext cx="2420327" cy="2488871"/>
          </a:xfrm>
          <a:prstGeom prst="rect">
            <a:avLst/>
          </a:prstGeom>
        </p:spPr>
      </p:pic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Rectified Coordinates</a:t>
            </a:r>
            <a:endParaRPr lang="en-US" alt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40" y="1876609"/>
            <a:ext cx="2950038" cy="30257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47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420"/>
    </mc:Choice>
    <mc:Fallback>
      <p:transition advTm="1042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99" y="1971414"/>
            <a:ext cx="2420327" cy="2488871"/>
          </a:xfrm>
          <a:prstGeom prst="rect">
            <a:avLst/>
          </a:prstGeom>
        </p:spPr>
      </p:pic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Rectified Coordinates</a:t>
            </a:r>
            <a:endParaRPr lang="en-US" alt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40" y="1876609"/>
            <a:ext cx="2950038" cy="30257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242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746"/>
    </mc:Choice>
    <mc:Fallback>
      <p:transition advTm="7746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11" y="1971414"/>
            <a:ext cx="2420327" cy="2488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Coordinates</a:t>
            </a:r>
            <a:endParaRPr lang="de-CH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99" y="1971414"/>
            <a:ext cx="2420327" cy="24888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430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912"/>
    </mc:Choice>
    <mc:Fallback>
      <p:transition advTm="1491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Coordinates</a:t>
            </a:r>
            <a:endParaRPr lang="de-CH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60" y="1960328"/>
            <a:ext cx="2813831" cy="2618731"/>
          </a:xfrm>
        </p:spPr>
      </p:pic>
      <p:sp>
        <p:nvSpPr>
          <p:cNvPr id="8" name="TextBox 7"/>
          <p:cNvSpPr txBox="1"/>
          <p:nvPr/>
        </p:nvSpPr>
        <p:spPr>
          <a:xfrm>
            <a:off x="1816441" y="4757351"/>
            <a:ext cx="57560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/>
              <a:t>Parametrization is </a:t>
            </a:r>
            <a:r>
              <a:rPr lang="en-US" sz="2100" b="1" dirty="0" smtClean="0"/>
              <a:t>aligned</a:t>
            </a:r>
            <a:r>
              <a:rPr lang="en-US" sz="2100" dirty="0" smtClean="0"/>
              <a:t> with the portal</a:t>
            </a:r>
            <a:endParaRPr lang="de-CH" sz="21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11" y="1971414"/>
            <a:ext cx="2420327" cy="24888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111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2459"/>
    </mc:Choice>
    <mc:Fallback>
      <p:transition advTm="2245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Coordinates</a:t>
            </a:r>
            <a:endParaRPr lang="de-CH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60" y="1960328"/>
            <a:ext cx="2813831" cy="2618731"/>
          </a:xfrm>
        </p:spPr>
      </p:pic>
      <p:sp>
        <p:nvSpPr>
          <p:cNvPr id="8" name="TextBox 7"/>
          <p:cNvSpPr txBox="1"/>
          <p:nvPr/>
        </p:nvSpPr>
        <p:spPr>
          <a:xfrm>
            <a:off x="1816441" y="4757351"/>
            <a:ext cx="57560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/>
              <a:t>Parametrization is </a:t>
            </a:r>
            <a:r>
              <a:rPr lang="en-US" sz="2100" b="1" dirty="0" smtClean="0"/>
              <a:t>aligned</a:t>
            </a:r>
            <a:r>
              <a:rPr lang="en-US" sz="2100" dirty="0" smtClean="0"/>
              <a:t> with the portal</a:t>
            </a:r>
            <a:endParaRPr lang="de-CH" sz="2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172" y="2312754"/>
            <a:ext cx="1996360" cy="21129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45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507"/>
    </mc:Choice>
    <mc:Fallback>
      <p:transition advTm="1050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6" y="2184088"/>
            <a:ext cx="2834709" cy="18388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380264" y="1958340"/>
            <a:ext cx="917416" cy="1118800"/>
          </a:xfrm>
          <a:prstGeom prst="straightConnector1">
            <a:avLst/>
          </a:prstGeom>
          <a:ln w="76200" cmpd="sng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16441" y="4757351"/>
            <a:ext cx="5756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100" dirty="0" smtClean="0"/>
          </a:p>
          <a:p>
            <a:pPr algn="ctr"/>
            <a:r>
              <a:rPr lang="en-US" sz="2100" dirty="0" smtClean="0"/>
              <a:t>Need separate environment map </a:t>
            </a:r>
            <a:r>
              <a:rPr lang="en-US" sz="2100" b="1" dirty="0" smtClean="0"/>
              <a:t>per portal</a:t>
            </a:r>
            <a:endParaRPr lang="de-CH" sz="21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38</a:t>
            </a:fld>
            <a:endParaRPr lang="de-C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04" y="1175330"/>
            <a:ext cx="2456690" cy="1746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04" y="3244060"/>
            <a:ext cx="2456689" cy="1746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5" y="3244060"/>
            <a:ext cx="1758099" cy="1758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36" y="1175330"/>
            <a:ext cx="1746868" cy="17468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380264" y="3067460"/>
            <a:ext cx="917416" cy="1047340"/>
          </a:xfrm>
          <a:prstGeom prst="straightConnector1">
            <a:avLst/>
          </a:prstGeom>
          <a:ln w="76200" cmpd="sng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11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9457"/>
    </mc:Choice>
    <mc:Fallback>
      <p:transition advTm="4945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13" y="1726405"/>
            <a:ext cx="2754087" cy="275408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78" y="1726405"/>
            <a:ext cx="4242708" cy="275227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998244" y="3102540"/>
            <a:ext cx="628650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16441" y="4757351"/>
            <a:ext cx="5756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/>
              <a:t>Parametrization is </a:t>
            </a:r>
            <a:r>
              <a:rPr lang="en-US" sz="2100" b="1" dirty="0" smtClean="0"/>
              <a:t>aligned</a:t>
            </a:r>
            <a:r>
              <a:rPr lang="en-US" sz="2100" dirty="0" smtClean="0"/>
              <a:t> with the portal</a:t>
            </a:r>
          </a:p>
          <a:p>
            <a:pPr algn="ctr"/>
            <a:r>
              <a:rPr lang="en-US" sz="2100" dirty="0" smtClean="0"/>
              <a:t>Need separate environment map </a:t>
            </a:r>
            <a:r>
              <a:rPr lang="en-US" sz="2100" b="1" dirty="0" smtClean="0"/>
              <a:t>per portal</a:t>
            </a:r>
            <a:endParaRPr lang="de-CH" sz="21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664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Map Sampling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76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630"/>
    </mc:Choice>
    <mc:Fallback>
      <p:transition advTm="1263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515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058"/>
    </mc:Choice>
    <mc:Fallback>
      <p:transition advTm="9058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484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181"/>
    </mc:Choice>
    <mc:Fallback>
      <p:transition advTm="24181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988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300"/>
    </mc:Choice>
    <mc:Fallback>
      <p:transition advTm="43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11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71"/>
    </mc:Choice>
    <mc:Fallback>
      <p:transition advTm="47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762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31"/>
    </mc:Choice>
    <mc:Fallback>
      <p:transition advTm="331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213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55"/>
    </mc:Choice>
    <mc:Fallback>
      <p:transition advTm="355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262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72"/>
    </mc:Choice>
    <mc:Fallback>
      <p:transition advTm="472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56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632"/>
    </mc:Choice>
    <mc:Fallback>
      <p:transition advTm="7632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29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514"/>
    </mc:Choice>
    <mc:Fallback>
      <p:transition advTm="1051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377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86"/>
    </mc:Choice>
    <mc:Fallback>
      <p:transition advTm="198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Map Sampling</a:t>
            </a:r>
            <a:endParaRPr lang="de-CH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45718" y="3564731"/>
            <a:ext cx="838200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shading point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244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336"/>
    </mc:Choice>
    <mc:Fallback>
      <p:transition advTm="7336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667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49"/>
    </mc:Choice>
    <mc:Fallback>
      <p:transition advTm="2049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9767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04"/>
    </mc:Choice>
    <mc:Fallback>
      <p:transition advTm="190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Coordinates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6639"/>
            <a:ext cx="7886700" cy="32958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869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069"/>
    </mc:Choice>
    <mc:Fallback>
      <p:transition advTm="1406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Portal-Masked Environment Map Sampling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Challenges: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Visible regions have complex shapes</a:t>
            </a:r>
          </a:p>
          <a:p>
            <a:pPr marL="342900" lvl="1" indent="0">
              <a:buNone/>
            </a:pPr>
            <a:r>
              <a:rPr lang="en-US" dirty="0"/>
              <a:t>	</a:t>
            </a:r>
            <a:r>
              <a:rPr lang="en-US" sz="2100" i="1" dirty="0"/>
              <a:t>Marginal/conditional decomposition </a:t>
            </a:r>
            <a:r>
              <a:rPr lang="en-US" sz="2100" i="1" dirty="0" smtClean="0"/>
              <a:t>difficult</a:t>
            </a:r>
          </a:p>
          <a:p>
            <a:pPr marL="342900" lvl="1" indent="0">
              <a:buNone/>
            </a:pPr>
            <a:endParaRPr lang="en-US" sz="2100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Visible regions different for each shading point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	Marginal/conditional cannot be precomputed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0930" y="1692874"/>
            <a:ext cx="1062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dirty="0" smtClean="0">
                <a:sym typeface="Wingdings" panose="05000000000000000000" pitchFamily="2" charset="2"/>
              </a:rPr>
              <a:t></a:t>
            </a:r>
            <a:endParaRPr lang="de-CH" sz="6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989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049"/>
    </mc:Choice>
    <mc:Fallback>
      <p:transition advTm="12049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Portal-Masked Environment Map Sampling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Challenges: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Visible regions have complex shapes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100" i="1" dirty="0">
                <a:solidFill>
                  <a:schemeClr val="tx1">
                    <a:lumMod val="50000"/>
                  </a:schemeClr>
                </a:solidFill>
              </a:rPr>
              <a:t>Marginal/conditional decomposition </a:t>
            </a:r>
            <a:r>
              <a:rPr lang="en-US" sz="2100" i="1" dirty="0" smtClean="0">
                <a:solidFill>
                  <a:schemeClr val="tx1">
                    <a:lumMod val="50000"/>
                  </a:schemeClr>
                </a:solidFill>
              </a:rPr>
              <a:t>difficult</a:t>
            </a:r>
          </a:p>
          <a:p>
            <a:pPr marL="342900" lvl="1" indent="0">
              <a:buNone/>
            </a:pPr>
            <a:endParaRPr lang="en-US" sz="2100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Visible regions different for each shading point</a:t>
            </a:r>
          </a:p>
          <a:p>
            <a:pPr marL="0" indent="0">
              <a:buNone/>
            </a:pPr>
            <a:r>
              <a:rPr lang="en-US" i="1" dirty="0" smtClean="0"/>
              <a:t>	Marginal/conditional cannot be precomputed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20930" y="1692874"/>
            <a:ext cx="1062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dirty="0" smtClean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</a:t>
            </a:r>
            <a:endParaRPr lang="de-CH" sz="6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3288" y="2842055"/>
            <a:ext cx="1062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000" dirty="0" smtClean="0">
                <a:sym typeface="Wingdings" panose="05000000000000000000" pitchFamily="2" charset="2"/>
              </a:rPr>
              <a:t></a:t>
            </a:r>
            <a:endParaRPr lang="de-CH" sz="6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924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624"/>
    </mc:Choice>
    <mc:Fallback>
      <p:transition advTm="7624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Visible Region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Construct marginal/conditional </a:t>
            </a:r>
            <a:r>
              <a:rPr lang="en-US" dirty="0" smtClean="0"/>
              <a:t>distribution</a:t>
            </a:r>
            <a:endParaRPr lang="en-US" dirty="0" smtClean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Invert marginal/conditional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390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6898"/>
    </mc:Choice>
    <mc:Fallback>
      <p:transition advTm="16898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 </a:t>
            </a:r>
            <a:r>
              <a:rPr lang="en-US" dirty="0" smtClean="0"/>
              <a:t>Distribution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18" y="1520825"/>
            <a:ext cx="3013563" cy="36274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225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98"/>
    </mc:Choice>
    <mc:Fallback>
      <p:transition advTm="598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</a:t>
            </a:r>
            <a:r>
              <a:rPr lang="en-US" dirty="0"/>
              <a:t>Distribution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18" y="1520825"/>
            <a:ext cx="3013563" cy="36274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129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6"/>
    </mc:Choice>
    <mc:Fallback>
      <p:transition advTm="296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</a:t>
            </a:r>
            <a:r>
              <a:rPr lang="en-US" dirty="0"/>
              <a:t>Distribution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18" y="1520825"/>
            <a:ext cx="3013563" cy="36274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43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464"/>
    </mc:Choice>
    <mc:Fallback>
      <p:transition advTm="4464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</a:t>
            </a:r>
            <a:r>
              <a:rPr lang="en-US" dirty="0"/>
              <a:t>Distribution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Precompute summed-area table instead  </a:t>
            </a:r>
            <a:r>
              <a:rPr lang="de-CH" dirty="0"/>
              <a:t>[</a:t>
            </a:r>
            <a:r>
              <a:rPr lang="de-CH" dirty="0" smtClean="0"/>
              <a:t>Crow ‘84</a:t>
            </a:r>
            <a:r>
              <a:rPr lang="de-CH" dirty="0"/>
              <a:t>]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6" y="1982403"/>
            <a:ext cx="3340670" cy="3340670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4310743" y="3657598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68" y="1982403"/>
            <a:ext cx="3340670" cy="33406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435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477"/>
    </mc:Choice>
    <mc:Fallback>
      <p:transition advTm="1047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Environment Map </a:t>
            </a:r>
            <a:r>
              <a:rPr lang="en-US" altLang="de-DE" dirty="0"/>
              <a:t>Sampling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78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Visible Region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Construct marginal/conditional </a:t>
            </a:r>
            <a:r>
              <a:rPr lang="en-US" dirty="0" smtClean="0"/>
              <a:t>distributions</a:t>
            </a:r>
            <a:endParaRPr lang="en-US" dirty="0" smtClean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Invert marginal/conditional </a:t>
            </a:r>
            <a:r>
              <a:rPr lang="en-US" dirty="0" smtClean="0"/>
              <a:t>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60</a:t>
            </a:fld>
            <a:endParaRPr lang="de-CH"/>
          </a:p>
        </p:txBody>
      </p:sp>
      <p:sp>
        <p:nvSpPr>
          <p:cNvPr id="5" name="TextBox 4"/>
          <p:cNvSpPr txBox="1"/>
          <p:nvPr/>
        </p:nvSpPr>
        <p:spPr>
          <a:xfrm>
            <a:off x="1548882" y="2015405"/>
            <a:ext cx="520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Precompute summed-area table instead  </a:t>
            </a:r>
            <a:r>
              <a:rPr lang="de-CH" sz="1800" dirty="0"/>
              <a:t>[Crow </a:t>
            </a:r>
            <a:r>
              <a:rPr lang="de-CH" sz="1800" dirty="0" smtClean="0"/>
              <a:t>‘84</a:t>
            </a:r>
            <a:r>
              <a:rPr lang="de-CH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2727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486"/>
    </mc:Choice>
    <mc:Fallback>
      <p:transition advTm="14486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Inverting the Marginal </a:t>
            </a:r>
            <a:r>
              <a:rPr lang="en-US" dirty="0" smtClean="0"/>
              <a:t>Distribution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61</a:t>
            </a:fld>
            <a:endParaRPr lang="de-CH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53" y="1520825"/>
            <a:ext cx="3013894" cy="3627438"/>
          </a:xfrm>
        </p:spPr>
      </p:pic>
    </p:spTree>
    <p:extLst>
      <p:ext uri="{BB962C8B-B14F-4D97-AF65-F5344CB8AC3E}">
        <p14:creationId xmlns:p14="http://schemas.microsoft.com/office/powerpoint/2010/main" val="379403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539"/>
    </mc:Choice>
    <mc:Fallback>
      <p:transition advTm="6539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Inverting the Marginal </a:t>
            </a:r>
            <a:r>
              <a:rPr lang="en-US" dirty="0" smtClean="0"/>
              <a:t>Distribution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53" y="1520825"/>
            <a:ext cx="3013894" cy="3627438"/>
          </a:xfrm>
        </p:spPr>
      </p:pic>
    </p:spTree>
    <p:extLst>
      <p:ext uri="{BB962C8B-B14F-4D97-AF65-F5344CB8AC3E}">
        <p14:creationId xmlns:p14="http://schemas.microsoft.com/office/powerpoint/2010/main" val="56155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36"/>
    </mc:Choice>
    <mc:Fallback>
      <p:transition advTm="1736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Inverting the Marginal </a:t>
            </a:r>
            <a:r>
              <a:rPr lang="en-US" dirty="0" smtClean="0"/>
              <a:t>Distribution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53" y="1520825"/>
            <a:ext cx="3013894" cy="3627438"/>
          </a:xfrm>
        </p:spPr>
      </p:pic>
    </p:spTree>
    <p:extLst>
      <p:ext uri="{BB962C8B-B14F-4D97-AF65-F5344CB8AC3E}">
        <p14:creationId xmlns:p14="http://schemas.microsoft.com/office/powerpoint/2010/main" val="28962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50"/>
    </mc:Choice>
    <mc:Fallback>
      <p:transition advTm="255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Inverting the Marginal </a:t>
            </a:r>
            <a:r>
              <a:rPr lang="en-US" dirty="0" smtClean="0"/>
              <a:t>Distribution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53" y="1520825"/>
            <a:ext cx="3013894" cy="3627438"/>
          </a:xfrm>
        </p:spPr>
      </p:pic>
    </p:spTree>
    <p:extLst>
      <p:ext uri="{BB962C8B-B14F-4D97-AF65-F5344CB8AC3E}">
        <p14:creationId xmlns:p14="http://schemas.microsoft.com/office/powerpoint/2010/main" val="1644780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29"/>
    </mc:Choice>
    <mc:Fallback>
      <p:transition advTm="1329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Inverting the Marginal </a:t>
            </a:r>
            <a:r>
              <a:rPr lang="en-US" dirty="0" smtClean="0"/>
              <a:t>Distribution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53" y="1520825"/>
            <a:ext cx="3013894" cy="3627438"/>
          </a:xfrm>
        </p:spPr>
      </p:pic>
    </p:spTree>
    <p:extLst>
      <p:ext uri="{BB962C8B-B14F-4D97-AF65-F5344CB8AC3E}">
        <p14:creationId xmlns:p14="http://schemas.microsoft.com/office/powerpoint/2010/main" val="79882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3"/>
    </mc:Choice>
    <mc:Fallback>
      <p:transition advTm="1303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Inverting the Marginal </a:t>
            </a:r>
            <a:r>
              <a:rPr lang="en-US" dirty="0" smtClean="0"/>
              <a:t>Distribution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66</a:t>
            </a:fld>
            <a:endParaRPr lang="de-C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53" y="1520825"/>
            <a:ext cx="3013894" cy="3627438"/>
          </a:xfrm>
        </p:spPr>
      </p:pic>
    </p:spTree>
    <p:extLst>
      <p:ext uri="{BB962C8B-B14F-4D97-AF65-F5344CB8AC3E}">
        <p14:creationId xmlns:p14="http://schemas.microsoft.com/office/powerpoint/2010/main" val="318038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622"/>
    </mc:Choice>
    <mc:Fallback>
      <p:transition advTm="10622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Visible Region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Construct marginal/conditional </a:t>
            </a:r>
            <a:r>
              <a:rPr lang="en-US" dirty="0" smtClean="0"/>
              <a:t>distributions</a:t>
            </a:r>
            <a:endParaRPr lang="en-US" dirty="0" smtClean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Invert marginal/conditional </a:t>
            </a:r>
            <a:r>
              <a:rPr lang="en-US" dirty="0" smtClean="0"/>
              <a:t>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67</a:t>
            </a:fld>
            <a:endParaRPr lang="de-CH"/>
          </a:p>
        </p:txBody>
      </p:sp>
      <p:sp>
        <p:nvSpPr>
          <p:cNvPr id="5" name="TextBox 4"/>
          <p:cNvSpPr txBox="1"/>
          <p:nvPr/>
        </p:nvSpPr>
        <p:spPr>
          <a:xfrm>
            <a:off x="1548882" y="2015405"/>
            <a:ext cx="520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Precompute summed-area table instead  </a:t>
            </a:r>
            <a:r>
              <a:rPr lang="de-CH" sz="1800" dirty="0"/>
              <a:t>[Crow </a:t>
            </a:r>
            <a:r>
              <a:rPr lang="de-CH" sz="1800" dirty="0" smtClean="0"/>
              <a:t>‘84</a:t>
            </a:r>
            <a:r>
              <a:rPr lang="de-CH" sz="1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8882" y="3186823"/>
            <a:ext cx="520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Use bisection algorithm for logarithmic complexity</a:t>
            </a: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345190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6512"/>
    </mc:Choice>
    <mc:Fallback>
      <p:transition advTm="16512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304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266"/>
    </mc:Choice>
    <mc:Fallback>
      <p:transition advTm="4266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Comparison of: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Environment map sampling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Portal solid angle sampling   </a:t>
            </a:r>
            <a:r>
              <a:rPr lang="de-CH" dirty="0"/>
              <a:t>[Ureña et al. 2013]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Multiple importance sampling of a) and b)   </a:t>
            </a:r>
            <a:r>
              <a:rPr lang="de-CH" dirty="0"/>
              <a:t>[</a:t>
            </a:r>
            <a:r>
              <a:rPr lang="de-CH" dirty="0" smtClean="0"/>
              <a:t>Veach 1998</a:t>
            </a:r>
            <a:r>
              <a:rPr lang="de-CH" dirty="0"/>
              <a:t>] </a:t>
            </a:r>
            <a:endParaRPr lang="de-CH" dirty="0" smtClean="0"/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Ours</a:t>
            </a:r>
          </a:p>
          <a:p>
            <a:pPr marL="0" indent="0">
              <a:buNone/>
            </a:pPr>
            <a:r>
              <a:rPr lang="en-US" dirty="0" smtClean="0"/>
              <a:t>at equal sample count (8spp)</a:t>
            </a:r>
          </a:p>
          <a:p>
            <a:pPr marL="457200" indent="-457200">
              <a:buFont typeface="+mj-lt"/>
              <a:buAutoNum type="alphaLcParenR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 methods combined with 1 BRDF sample using MIS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714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3844"/>
    </mc:Choice>
    <mc:Fallback>
      <p:transition advTm="2384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Environment Map </a:t>
            </a:r>
            <a:r>
              <a:rPr lang="en-US" altLang="de-DE" dirty="0"/>
              <a:t>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0" y="1691811"/>
            <a:ext cx="3323291" cy="1674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0" y="3866274"/>
            <a:ext cx="3323291" cy="1661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920" y="3466164"/>
            <a:ext cx="3323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[</a:t>
            </a:r>
            <a:r>
              <a:rPr lang="de-CH" sz="2000" dirty="0" smtClean="0"/>
              <a:t>Ostromoukhov et al.</a:t>
            </a:r>
            <a:r>
              <a:rPr lang="en-US" sz="2000" dirty="0" smtClean="0"/>
              <a:t>]</a:t>
            </a:r>
            <a:endParaRPr lang="de-CH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55920" y="1291701"/>
            <a:ext cx="3323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Kollig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Keller]</a:t>
            </a:r>
            <a:endParaRPr lang="de-CH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</a:t>
            </a:fld>
            <a:endParaRPr lang="de-CH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330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440"/>
    </mc:Choice>
    <mc:Fallback>
      <p:transition advTm="29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28212 -2.22222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12 -2.22222E-6 L -2.5E-6 1.11111E-6 " pathEditMode="relative" rAng="0" ptsTypes="AA">
                                      <p:cBhvr>
                                        <p:cTn id="3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4" y="2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7" grpId="0"/>
      <p:bldP spid="17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01" y="2221370"/>
            <a:ext cx="1279979" cy="12799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2221370"/>
            <a:ext cx="1279979" cy="12799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26" y="2221370"/>
            <a:ext cx="1279979" cy="12799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51" y="2221370"/>
            <a:ext cx="1279979" cy="12799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01" y="3761316"/>
            <a:ext cx="1279979" cy="12799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3761316"/>
            <a:ext cx="1279979" cy="12799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51" y="3761316"/>
            <a:ext cx="1279979" cy="12799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6" y="3761316"/>
            <a:ext cx="1279979" cy="12799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600" dirty="0"/>
              <a:t>0.23</a:t>
            </a:r>
            <a:endParaRPr lang="de-CH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840504" y="5140325"/>
            <a:ext cx="14993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Portal </a:t>
            </a:r>
            <a:r>
              <a:rPr lang="en-US" sz="1500" b="1" dirty="0" err="1" smtClean="0"/>
              <a:t>S.Angle</a:t>
            </a:r>
            <a:endParaRPr lang="en-US" sz="1500" b="1" dirty="0" smtClean="0"/>
          </a:p>
          <a:p>
            <a:pPr algn="ctr"/>
            <a:r>
              <a:rPr lang="en-US" sz="1600" dirty="0"/>
              <a:t>3.31</a:t>
            </a:r>
            <a:endParaRPr lang="de-CH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5322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MIS</a:t>
            </a:r>
          </a:p>
          <a:p>
            <a:pPr algn="ctr"/>
            <a:r>
              <a:rPr lang="en-US" sz="1600" dirty="0"/>
              <a:t>0.26</a:t>
            </a:r>
            <a:endParaRPr lang="de-CH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0" y="3761651"/>
            <a:ext cx="1279979" cy="12799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1" y="2221369"/>
            <a:ext cx="1279979" cy="12799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61201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Ours</a:t>
            </a:r>
          </a:p>
          <a:p>
            <a:pPr algn="ctr"/>
            <a:r>
              <a:rPr lang="en-US" sz="1600" dirty="0"/>
              <a:t>0.16</a:t>
            </a:r>
            <a:endParaRPr lang="de-CH" sz="1600" dirty="0"/>
          </a:p>
        </p:txBody>
      </p:sp>
      <p:pic>
        <p:nvPicPr>
          <p:cNvPr id="23" name="Content Placeholder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77798"/>
            <a:ext cx="6832600" cy="3416300"/>
          </a:xfrm>
          <a:prstGeom prst="rect">
            <a:avLst/>
          </a:prstGeom>
          <a:effectLst>
            <a:outerShdw blurRad="685800" dist="520700" dir="8100000" algn="tr" rotWithShape="0">
              <a:schemeClr val="bg1">
                <a:alpha val="75000"/>
              </a:scheme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898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344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453"/>
    </mc:Choice>
    <mc:Fallback>
      <p:transition advTm="6453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pic>
        <p:nvPicPr>
          <p:cNvPr id="2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77798"/>
            <a:ext cx="6832600" cy="3416300"/>
          </a:xfrm>
          <a:prstGeom prst="rect">
            <a:avLst/>
          </a:prstGeom>
          <a:effectLst>
            <a:outerShdw blurRad="685800" dist="520700" dir="8100000" algn="tr" rotWithShape="0">
              <a:schemeClr val="bg1">
                <a:alpha val="75000"/>
              </a:scheme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9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873"/>
    </mc:Choice>
    <mc:Fallback>
      <p:transition advTm="4873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77798"/>
            <a:ext cx="6832600" cy="3416300"/>
          </a:xfrm>
          <a:prstGeom prst="rect">
            <a:avLst/>
          </a:prstGeom>
          <a:effectLst>
            <a:outerShdw blurRad="685800" dist="520700" dir="8100000" algn="tl" rotWithShape="0">
              <a:prstClr val="black">
                <a:alpha val="75000"/>
              </a:prst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463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807"/>
    </mc:Choice>
    <mc:Fallback>
      <p:transition advTm="5807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980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65"/>
    </mc:Choice>
    <mc:Fallback>
      <p:transition advTm="1265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51" y="2221370"/>
            <a:ext cx="1279979" cy="12799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6" y="3761316"/>
            <a:ext cx="1279979" cy="12799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686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571"/>
    </mc:Choice>
    <mc:Fallback>
      <p:transition advTm="9571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2221370"/>
            <a:ext cx="1279979" cy="12799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51" y="2221370"/>
            <a:ext cx="1279979" cy="12799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3761316"/>
            <a:ext cx="1279979" cy="12799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6" y="3761316"/>
            <a:ext cx="1279979" cy="12799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600" dirty="0"/>
              <a:t>0.23</a:t>
            </a:r>
            <a:endParaRPr lang="de-CH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16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3477"/>
    </mc:Choice>
    <mc:Fallback>
      <p:transition advTm="33477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01" y="2221370"/>
            <a:ext cx="1279979" cy="12799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2221370"/>
            <a:ext cx="1279979" cy="12799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51" y="2221370"/>
            <a:ext cx="1279979" cy="12799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01" y="3761316"/>
            <a:ext cx="1279979" cy="12799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3761316"/>
            <a:ext cx="1279979" cy="12799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6" y="3761316"/>
            <a:ext cx="1279979" cy="12799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600" dirty="0"/>
              <a:t>0.23</a:t>
            </a:r>
            <a:endParaRPr lang="de-CH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840504" y="5140325"/>
            <a:ext cx="14993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Portal </a:t>
            </a:r>
            <a:r>
              <a:rPr lang="en-US" sz="1500" b="1" dirty="0" err="1" smtClean="0"/>
              <a:t>S.Angle</a:t>
            </a:r>
            <a:endParaRPr lang="en-US" sz="1500" b="1" dirty="0" smtClean="0"/>
          </a:p>
          <a:p>
            <a:pPr algn="ctr"/>
            <a:r>
              <a:rPr lang="en-US" sz="1600" dirty="0"/>
              <a:t>3.31</a:t>
            </a:r>
            <a:endParaRPr lang="de-CH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15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653"/>
    </mc:Choice>
    <mc:Fallback>
      <p:transition advTm="20653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01" y="2221370"/>
            <a:ext cx="1279979" cy="12799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2221370"/>
            <a:ext cx="1279979" cy="12799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26" y="2221370"/>
            <a:ext cx="1279979" cy="12799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51" y="2221370"/>
            <a:ext cx="1279979" cy="12799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01" y="3761316"/>
            <a:ext cx="1279979" cy="12799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3761316"/>
            <a:ext cx="1279979" cy="12799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51" y="3761316"/>
            <a:ext cx="1279979" cy="12799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6" y="3761316"/>
            <a:ext cx="1279979" cy="12799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600" dirty="0"/>
              <a:t>0.23</a:t>
            </a:r>
            <a:endParaRPr lang="de-CH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840504" y="5140325"/>
            <a:ext cx="14993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Portal </a:t>
            </a:r>
            <a:r>
              <a:rPr lang="en-US" sz="1500" b="1" dirty="0" err="1" smtClean="0"/>
              <a:t>S.Angle</a:t>
            </a:r>
            <a:endParaRPr lang="en-US" sz="1500" b="1" dirty="0" smtClean="0"/>
          </a:p>
          <a:p>
            <a:pPr algn="ctr"/>
            <a:r>
              <a:rPr lang="en-US" sz="1600" dirty="0"/>
              <a:t>3.31</a:t>
            </a:r>
            <a:endParaRPr lang="de-CH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5322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MIS</a:t>
            </a:r>
          </a:p>
          <a:p>
            <a:pPr algn="ctr"/>
            <a:r>
              <a:rPr lang="en-US" sz="1600" dirty="0"/>
              <a:t>0.26</a:t>
            </a:r>
            <a:endParaRPr lang="de-CH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130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132"/>
    </mc:Choice>
    <mc:Fallback>
      <p:transition advTm="14132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01" y="2221370"/>
            <a:ext cx="1279979" cy="12799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2221370"/>
            <a:ext cx="1279979" cy="12799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26" y="2221370"/>
            <a:ext cx="1279979" cy="12799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51" y="2221370"/>
            <a:ext cx="1279979" cy="12799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01" y="3761316"/>
            <a:ext cx="1279979" cy="12799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1" y="3761316"/>
            <a:ext cx="1279979" cy="12799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51" y="3761316"/>
            <a:ext cx="1279979" cy="12799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6" y="3761316"/>
            <a:ext cx="1279979" cy="12799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600" dirty="0"/>
              <a:t>0.23</a:t>
            </a:r>
            <a:endParaRPr lang="de-CH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840504" y="5140325"/>
            <a:ext cx="14993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Portal </a:t>
            </a:r>
            <a:r>
              <a:rPr lang="en-US" sz="1500" b="1" dirty="0" err="1" smtClean="0"/>
              <a:t>S.Angle</a:t>
            </a:r>
            <a:endParaRPr lang="en-US" sz="1500" b="1" dirty="0" smtClean="0"/>
          </a:p>
          <a:p>
            <a:pPr algn="ctr"/>
            <a:r>
              <a:rPr lang="en-US" sz="1600" dirty="0"/>
              <a:t>3.31</a:t>
            </a:r>
            <a:endParaRPr lang="de-CH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5322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MIS</a:t>
            </a:r>
          </a:p>
          <a:p>
            <a:pPr algn="ctr"/>
            <a:r>
              <a:rPr lang="en-US" sz="1600" dirty="0"/>
              <a:t>0.26</a:t>
            </a:r>
            <a:endParaRPr lang="de-CH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0" y="3761651"/>
            <a:ext cx="1279979" cy="12799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1" y="2221369"/>
            <a:ext cx="1279979" cy="12799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61201" y="5140325"/>
            <a:ext cx="12704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Ours</a:t>
            </a:r>
          </a:p>
          <a:p>
            <a:pPr algn="ctr"/>
            <a:r>
              <a:rPr lang="en-US" sz="1600" dirty="0"/>
              <a:t>0.16</a:t>
            </a:r>
            <a:endParaRPr lang="de-CH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467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3030"/>
    </mc:Choice>
    <mc:Fallback>
      <p:transition advTm="2303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80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 smtClean="0"/>
              <a:t>Environment Map </a:t>
            </a:r>
            <a:r>
              <a:rPr lang="en-US" altLang="de-DE" dirty="0"/>
              <a:t>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0" y="1691811"/>
            <a:ext cx="3323291" cy="1674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0" y="3866274"/>
            <a:ext cx="3323291" cy="1661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920" y="3466164"/>
            <a:ext cx="3323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[</a:t>
            </a:r>
            <a:r>
              <a:rPr lang="de-CH" sz="2000" dirty="0" smtClean="0"/>
              <a:t>Ostromoukhov et al.</a:t>
            </a:r>
            <a:r>
              <a:rPr lang="en-US" sz="2000" dirty="0" smtClean="0"/>
              <a:t>]</a:t>
            </a:r>
            <a:endParaRPr lang="de-CH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55920" y="1291701"/>
            <a:ext cx="3323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Kollig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Keller]</a:t>
            </a:r>
            <a:endParaRPr lang="de-CH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62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1480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8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3748484"/>
            <a:ext cx="1295400" cy="1295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09800"/>
            <a:ext cx="12954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5" y="2209800"/>
            <a:ext cx="129540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5" y="2209800"/>
            <a:ext cx="1295400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2209800"/>
            <a:ext cx="129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2209800"/>
            <a:ext cx="1295400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75" y="3746500"/>
            <a:ext cx="1295400" cy="129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3746500"/>
            <a:ext cx="1295400" cy="1295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17" y="3746500"/>
            <a:ext cx="1295400" cy="1295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3746500"/>
            <a:ext cx="1295400" cy="1295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77800"/>
            <a:ext cx="6832600" cy="3416300"/>
          </a:xfrm>
          <a:prstGeom prst="rect">
            <a:avLst/>
          </a:prstGeom>
          <a:effectLst>
            <a:outerShdw blurRad="685800" dist="508000" dir="8100000" algn="tr" rotWithShape="0">
              <a:prstClr val="black">
                <a:alpha val="75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500" dirty="0" smtClean="0"/>
              <a:t>0.59</a:t>
            </a:r>
            <a:endParaRPr lang="de-CH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3840504" y="5140325"/>
            <a:ext cx="1499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Portal </a:t>
            </a:r>
            <a:r>
              <a:rPr lang="en-US" sz="1500" b="1" dirty="0" err="1" smtClean="0"/>
              <a:t>S.Angle</a:t>
            </a:r>
            <a:endParaRPr lang="en-US" sz="1500" b="1" dirty="0" smtClean="0"/>
          </a:p>
          <a:p>
            <a:pPr algn="ctr"/>
            <a:r>
              <a:rPr lang="en-US" sz="1500" dirty="0" smtClean="0"/>
              <a:t>0.74</a:t>
            </a:r>
            <a:endParaRPr lang="de-CH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5322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MIS</a:t>
            </a:r>
          </a:p>
          <a:p>
            <a:pPr algn="ctr"/>
            <a:r>
              <a:rPr lang="en-US" sz="1500" dirty="0" smtClean="0"/>
              <a:t>0.60</a:t>
            </a:r>
            <a:endParaRPr lang="de-CH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7152822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Ours</a:t>
            </a:r>
          </a:p>
          <a:p>
            <a:pPr algn="ctr"/>
            <a:r>
              <a:rPr lang="en-US" sz="1500" dirty="0" smtClean="0"/>
              <a:t>0.34</a:t>
            </a:r>
            <a:endParaRPr lang="de-CH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887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710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570"/>
    </mc:Choice>
    <mc:Fallback>
      <p:transition advTm="457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8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77800"/>
            <a:ext cx="6832600" cy="3416300"/>
          </a:xfrm>
          <a:prstGeom prst="rect">
            <a:avLst/>
          </a:prstGeom>
          <a:effectLst>
            <a:outerShdw blurRad="685800" dist="508000" dir="8100000" algn="tr" rotWithShape="0">
              <a:prstClr val="black">
                <a:alpha val="75000"/>
              </a:prstClr>
            </a:outerShdw>
          </a:effectLst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25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857"/>
    </mc:Choice>
    <mc:Fallback>
      <p:transition advTm="10857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148071"/>
          </a:xfrm>
          <a:prstGeom prst="rect">
            <a:avLst/>
          </a:prstGeom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333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67"/>
    </mc:Choice>
    <mc:Fallback>
      <p:transition advTm="1167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148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2209800"/>
            <a:ext cx="1295400" cy="1295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3746500"/>
            <a:ext cx="1295400" cy="1295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927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562"/>
    </mc:Choice>
    <mc:Fallback>
      <p:transition advTm="3562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5" y="2209800"/>
            <a:ext cx="1295400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2209800"/>
            <a:ext cx="1295400" cy="129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3746500"/>
            <a:ext cx="1295400" cy="1295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3746500"/>
            <a:ext cx="1295400" cy="1295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500" dirty="0" smtClean="0"/>
              <a:t>0.59</a:t>
            </a:r>
            <a:endParaRPr lang="de-CH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203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09800"/>
            <a:ext cx="12954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5" y="2209800"/>
            <a:ext cx="1295400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2209800"/>
            <a:ext cx="1295400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75" y="3746500"/>
            <a:ext cx="1295400" cy="129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3746500"/>
            <a:ext cx="1295400" cy="1295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3746500"/>
            <a:ext cx="1295400" cy="1295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500" dirty="0" smtClean="0"/>
              <a:t>0.59</a:t>
            </a:r>
            <a:endParaRPr lang="de-CH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3840504" y="5140325"/>
            <a:ext cx="1499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Portal </a:t>
            </a:r>
            <a:r>
              <a:rPr lang="en-US" sz="1500" b="1" dirty="0" err="1" smtClean="0"/>
              <a:t>S.Angle</a:t>
            </a:r>
            <a:endParaRPr lang="en-US" sz="1500" b="1" dirty="0" smtClean="0"/>
          </a:p>
          <a:p>
            <a:pPr algn="ctr"/>
            <a:r>
              <a:rPr lang="en-US" sz="1500" dirty="0" smtClean="0"/>
              <a:t>0.74</a:t>
            </a:r>
            <a:endParaRPr lang="de-CH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588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2844"/>
    </mc:Choice>
    <mc:Fallback>
      <p:transition advTm="42844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09800"/>
            <a:ext cx="12954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5" y="2209800"/>
            <a:ext cx="129540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5" y="2209800"/>
            <a:ext cx="1295400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2209800"/>
            <a:ext cx="1295400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75" y="3746500"/>
            <a:ext cx="1295400" cy="129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3746500"/>
            <a:ext cx="1295400" cy="1295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17" y="3746500"/>
            <a:ext cx="1295400" cy="1295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3746500"/>
            <a:ext cx="1295400" cy="1295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500" dirty="0" smtClean="0"/>
              <a:t>0.59</a:t>
            </a:r>
            <a:endParaRPr lang="de-CH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3840504" y="5140325"/>
            <a:ext cx="1499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Portal </a:t>
            </a:r>
            <a:r>
              <a:rPr lang="en-US" sz="1500" b="1" dirty="0" err="1" smtClean="0"/>
              <a:t>S.Angle</a:t>
            </a:r>
            <a:endParaRPr lang="en-US" sz="1500" b="1" dirty="0" smtClean="0"/>
          </a:p>
          <a:p>
            <a:pPr algn="ctr"/>
            <a:r>
              <a:rPr lang="en-US" sz="1500" dirty="0" smtClean="0"/>
              <a:t>0.74</a:t>
            </a:r>
            <a:endParaRPr lang="de-CH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5322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MIS</a:t>
            </a:r>
          </a:p>
          <a:p>
            <a:pPr algn="ctr"/>
            <a:r>
              <a:rPr lang="en-US" sz="1500" dirty="0" smtClean="0"/>
              <a:t>0.60</a:t>
            </a:r>
            <a:endParaRPr lang="de-CH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659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164"/>
    </mc:Choice>
    <mc:Fallback>
      <p:transition advTm="8164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3748484"/>
            <a:ext cx="1295400" cy="1295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09800"/>
            <a:ext cx="12954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5" y="2209800"/>
            <a:ext cx="129540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5" y="2209800"/>
            <a:ext cx="1295400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2209800"/>
            <a:ext cx="129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2209800"/>
            <a:ext cx="1295400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75" y="3746500"/>
            <a:ext cx="1295400" cy="129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3746500"/>
            <a:ext cx="1295400" cy="1295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17" y="3746500"/>
            <a:ext cx="1295400" cy="1295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3746500"/>
            <a:ext cx="1295400" cy="1295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448" y="514489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Reference</a:t>
            </a:r>
          </a:p>
          <a:p>
            <a:pPr algn="ctr"/>
            <a:r>
              <a:rPr lang="en-US" sz="1500" dirty="0" smtClean="0"/>
              <a:t>RMSE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3497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/>
              <a:t>Env</a:t>
            </a:r>
            <a:r>
              <a:rPr lang="en-US" sz="1500" b="1" dirty="0" smtClean="0"/>
              <a:t>. Map</a:t>
            </a:r>
          </a:p>
          <a:p>
            <a:pPr algn="ctr"/>
            <a:r>
              <a:rPr lang="en-US" sz="1500" dirty="0" smtClean="0"/>
              <a:t>0.59</a:t>
            </a:r>
            <a:endParaRPr lang="de-CH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3840504" y="5140325"/>
            <a:ext cx="1499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Portal </a:t>
            </a:r>
            <a:r>
              <a:rPr lang="en-US" sz="1500" b="1" dirty="0" err="1" smtClean="0"/>
              <a:t>S.Angle</a:t>
            </a:r>
            <a:endParaRPr lang="en-US" sz="1500" b="1" dirty="0" smtClean="0"/>
          </a:p>
          <a:p>
            <a:pPr algn="ctr"/>
            <a:r>
              <a:rPr lang="en-US" sz="1500" dirty="0" smtClean="0"/>
              <a:t>0.74</a:t>
            </a:r>
            <a:endParaRPr lang="de-CH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5322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MIS</a:t>
            </a:r>
          </a:p>
          <a:p>
            <a:pPr algn="ctr"/>
            <a:r>
              <a:rPr lang="en-US" sz="1500" dirty="0" smtClean="0"/>
              <a:t>0.60</a:t>
            </a:r>
            <a:endParaRPr lang="de-CH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7152822" y="5140325"/>
            <a:ext cx="127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Ours</a:t>
            </a:r>
          </a:p>
          <a:p>
            <a:pPr algn="ctr"/>
            <a:r>
              <a:rPr lang="en-US" sz="1500" dirty="0" smtClean="0"/>
              <a:t>0.34</a:t>
            </a:r>
            <a:endParaRPr lang="de-CH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8521700" y="12700"/>
            <a:ext cx="6223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8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spp</a:t>
            </a:r>
            <a:endParaRPr lang="de-CH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069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434"/>
    </mc:Choice>
    <mc:Fallback>
      <p:transition advTm="13434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Results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66169"/>
            <a:ext cx="7886700" cy="2965399"/>
          </a:xfrm>
        </p:spPr>
      </p:pic>
      <p:sp>
        <p:nvSpPr>
          <p:cNvPr id="6" name="TextBox 5"/>
          <p:cNvSpPr txBox="1"/>
          <p:nvPr/>
        </p:nvSpPr>
        <p:spPr>
          <a:xfrm>
            <a:off x="628650" y="1628775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Please see supplementary material</a:t>
            </a:r>
            <a:endParaRPr lang="de-CH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006"/>
    </mc:Choice>
    <mc:Fallback>
      <p:transition advTm="1200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de-DE" dirty="0"/>
              <a:t>Environment Map Sampling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5" y="1015752"/>
            <a:ext cx="5279678" cy="51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4"/>
          <p:cNvSpPr>
            <a:spLocks/>
          </p:cNvSpPr>
          <p:nvPr/>
        </p:nvSpPr>
        <p:spPr bwMode="auto">
          <a:xfrm>
            <a:off x="3865405" y="3105833"/>
            <a:ext cx="795089" cy="17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de-DE" sz="1406" b="1" dirty="0">
                <a:solidFill>
                  <a:schemeClr val="bg1"/>
                </a:solidFill>
                <a:cs typeface="Helvetica" panose="020B0604020202020204" pitchFamily="34" charset="0"/>
              </a:rPr>
              <a:t>occluded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873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164"/>
    </mc:Choice>
    <mc:Fallback>
      <p:transition advTm="7164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Equal time:</a:t>
            </a:r>
          </a:p>
          <a:p>
            <a:r>
              <a:rPr lang="en-US" dirty="0" smtClean="0"/>
              <a:t>33% less shadow rays than </a:t>
            </a:r>
            <a:r>
              <a:rPr lang="en-US" dirty="0" err="1" smtClean="0"/>
              <a:t>Env</a:t>
            </a:r>
            <a:r>
              <a:rPr lang="en-US" dirty="0" smtClean="0"/>
              <a:t>. Map sampling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Equal quality:</a:t>
            </a:r>
          </a:p>
          <a:p>
            <a:r>
              <a:rPr lang="en-US" dirty="0" smtClean="0"/>
              <a:t>2x – 8x speedup w.r.t. </a:t>
            </a:r>
            <a:r>
              <a:rPr lang="en-US" dirty="0" err="1" smtClean="0"/>
              <a:t>Env</a:t>
            </a:r>
            <a:r>
              <a:rPr lang="en-US" dirty="0" smtClean="0"/>
              <a:t>. Map sampling</a:t>
            </a:r>
          </a:p>
          <a:p>
            <a:r>
              <a:rPr lang="en-US" dirty="0" smtClean="0"/>
              <a:t>2x – 5x speedup w.r.t. </a:t>
            </a:r>
            <a:r>
              <a:rPr lang="en-US" dirty="0" err="1" smtClean="0"/>
              <a:t>Env</a:t>
            </a:r>
            <a:r>
              <a:rPr lang="en-US" dirty="0" smtClean="0"/>
              <a:t> Map/Portal MIS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021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4415"/>
    </mc:Choice>
    <mc:Fallback>
      <p:transition advTm="44415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lights with directional profile</a:t>
            </a:r>
            <a:endParaRPr lang="de-CH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320237"/>
            <a:ext cx="4419598" cy="41048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91</a:t>
            </a:fld>
            <a:endParaRPr lang="de-CH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959100" y="1367572"/>
            <a:ext cx="3225800" cy="1251070"/>
            <a:chOff x="0" y="0"/>
            <a:chExt cx="4208" cy="163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" y="0"/>
              <a:ext cx="1336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36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691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594"/>
    </mc:Choice>
    <mc:Fallback>
      <p:transition advTm="24594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lights with directional profile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92</a:t>
            </a:fld>
            <a:endParaRPr lang="de-CH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60" y="1815951"/>
            <a:ext cx="3587881" cy="3327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69" y="1815951"/>
            <a:ext cx="3587881" cy="33279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7860" y="1408907"/>
            <a:ext cx="358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Uniform Solid Angle Sampling</a:t>
            </a:r>
            <a:endParaRPr lang="de-CH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813169" y="1408907"/>
            <a:ext cx="358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Ours</a:t>
            </a:r>
            <a:endParaRPr lang="de-CH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813169" y="5143914"/>
            <a:ext cx="358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10x speedup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48712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716"/>
    </mc:Choice>
    <mc:Fallback>
      <p:transition advTm="10716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Take away from this talk:</a:t>
            </a:r>
          </a:p>
          <a:p>
            <a:r>
              <a:rPr lang="en-US" dirty="0" smtClean="0"/>
              <a:t>Can importance sample visibility x </a:t>
            </a:r>
            <a:r>
              <a:rPr lang="en-US" dirty="0" err="1" smtClean="0"/>
              <a:t>Env</a:t>
            </a:r>
            <a:r>
              <a:rPr lang="en-US" dirty="0" smtClean="0"/>
              <a:t>. Map</a:t>
            </a:r>
          </a:p>
          <a:p>
            <a:r>
              <a:rPr lang="en-US" dirty="0" smtClean="0"/>
              <a:t>Need single </a:t>
            </a:r>
            <a:r>
              <a:rPr lang="en-US" dirty="0"/>
              <a:t>(precomputed) </a:t>
            </a:r>
            <a:r>
              <a:rPr lang="en-US" dirty="0" smtClean="0"/>
              <a:t>SAT </a:t>
            </a:r>
            <a:r>
              <a:rPr lang="en-US" dirty="0"/>
              <a:t>per </a:t>
            </a:r>
            <a:r>
              <a:rPr lang="en-US" dirty="0" smtClean="0"/>
              <a:t>portal</a:t>
            </a:r>
          </a:p>
          <a:p>
            <a:r>
              <a:rPr lang="en-US" dirty="0" smtClean="0"/>
              <a:t>Easy to implement!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93</a:t>
            </a:fld>
            <a:endParaRPr lang="de-CH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93" y="304271"/>
            <a:ext cx="2629758" cy="25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34" y="3245670"/>
            <a:ext cx="2142691" cy="2142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2" y="3245670"/>
            <a:ext cx="2152889" cy="2152889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5684044" y="4317016"/>
            <a:ext cx="3952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Take away from this talk: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Can importance sample visibility x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Env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. Map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Need single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(precomputed)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SAT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per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portal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Easy to implement!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93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82"/>
    </mc:Choice>
    <mc:Fallback>
      <p:transition advTm="1182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Take away from this talk:</a:t>
            </a:r>
          </a:p>
          <a:p>
            <a:r>
              <a:rPr lang="en-US" dirty="0" smtClean="0"/>
              <a:t>Can importance sample visibility x </a:t>
            </a:r>
            <a:r>
              <a:rPr lang="en-US" dirty="0" err="1" smtClean="0"/>
              <a:t>Env</a:t>
            </a:r>
            <a:r>
              <a:rPr lang="en-US" dirty="0" smtClean="0"/>
              <a:t>. Map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Need single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(precomputed)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SAT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per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portal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Easy to implement!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95</a:t>
            </a:fld>
            <a:endParaRPr lang="de-CH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93" y="304271"/>
            <a:ext cx="2629758" cy="25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34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901"/>
    </mc:Choice>
    <mc:Fallback>
      <p:transition advTm="15901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Take away from this talk:</a:t>
            </a:r>
          </a:p>
          <a:p>
            <a:r>
              <a:rPr lang="en-US" dirty="0" smtClean="0"/>
              <a:t>Can importance sample visibility x </a:t>
            </a:r>
            <a:r>
              <a:rPr lang="en-US" dirty="0" err="1" smtClean="0"/>
              <a:t>Env</a:t>
            </a:r>
            <a:r>
              <a:rPr lang="en-US" dirty="0" smtClean="0"/>
              <a:t>. Map</a:t>
            </a:r>
          </a:p>
          <a:p>
            <a:r>
              <a:rPr lang="en-US" dirty="0" smtClean="0"/>
              <a:t>Need single </a:t>
            </a:r>
            <a:r>
              <a:rPr lang="en-US" dirty="0"/>
              <a:t>(precomputed) </a:t>
            </a:r>
            <a:r>
              <a:rPr lang="en-US" dirty="0" smtClean="0"/>
              <a:t>SAT </a:t>
            </a:r>
            <a:r>
              <a:rPr lang="en-US" dirty="0"/>
              <a:t>per </a:t>
            </a:r>
            <a:r>
              <a:rPr lang="en-US" dirty="0" smtClean="0"/>
              <a:t>portal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Easy to implement!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96</a:t>
            </a:fld>
            <a:endParaRPr lang="de-CH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93" y="304271"/>
            <a:ext cx="2629758" cy="25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34" y="3245670"/>
            <a:ext cx="2142691" cy="2142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2" y="3245670"/>
            <a:ext cx="2152889" cy="2152889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5684044" y="4317016"/>
            <a:ext cx="3952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400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445"/>
    </mc:Choice>
    <mc:Fallback>
      <p:transition advTm="3445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Take away from this talk:</a:t>
            </a:r>
          </a:p>
          <a:p>
            <a:r>
              <a:rPr lang="en-US" dirty="0" smtClean="0"/>
              <a:t>Can importance sample visibility x </a:t>
            </a:r>
            <a:r>
              <a:rPr lang="en-US" dirty="0" err="1" smtClean="0"/>
              <a:t>Env</a:t>
            </a:r>
            <a:r>
              <a:rPr lang="en-US" dirty="0" smtClean="0"/>
              <a:t>. Map</a:t>
            </a:r>
          </a:p>
          <a:p>
            <a:r>
              <a:rPr lang="en-US" dirty="0" smtClean="0"/>
              <a:t>Need single </a:t>
            </a:r>
            <a:r>
              <a:rPr lang="en-US" dirty="0"/>
              <a:t>(precomputed) </a:t>
            </a:r>
            <a:r>
              <a:rPr lang="en-US" dirty="0" smtClean="0"/>
              <a:t>SAT </a:t>
            </a:r>
            <a:r>
              <a:rPr lang="en-US" dirty="0"/>
              <a:t>per </a:t>
            </a:r>
            <a:r>
              <a:rPr lang="en-US" dirty="0" smtClean="0"/>
              <a:t>portal</a:t>
            </a:r>
          </a:p>
          <a:p>
            <a:r>
              <a:rPr lang="en-US" dirty="0" smtClean="0"/>
              <a:t>Easy to implement!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t>97</a:t>
            </a:fld>
            <a:endParaRPr lang="de-CH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93" y="304271"/>
            <a:ext cx="2629758" cy="25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34" y="3245670"/>
            <a:ext cx="2142691" cy="2142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2" y="3245670"/>
            <a:ext cx="2152889" cy="2152889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5684044" y="4317016"/>
            <a:ext cx="3952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85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890"/>
    </mc:Choice>
    <mc:Fallback>
      <p:transition advTm="489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98</a:t>
            </a:fld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Needs a portal to work</a:t>
            </a:r>
          </a:p>
        </p:txBody>
      </p:sp>
    </p:spTree>
    <p:extLst>
      <p:ext uri="{BB962C8B-B14F-4D97-AF65-F5344CB8AC3E}">
        <p14:creationId xmlns:p14="http://schemas.microsoft.com/office/powerpoint/2010/main" val="146048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121"/>
    </mc:Choice>
    <mc:Fallback>
      <p:transition advTm="17121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07" y="2381124"/>
            <a:ext cx="5629786" cy="3169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3570-DCA5-4DD8-9F22-3DB2B366D054}" type="slidenum">
              <a:rPr lang="de-CH" smtClean="0"/>
              <a:pPr/>
              <a:t>99</a:t>
            </a:fld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Needs a portal to work</a:t>
            </a:r>
          </a:p>
          <a:p>
            <a:r>
              <a:rPr lang="en-US" dirty="0" smtClean="0"/>
              <a:t>Only considers visibility through a rectangle</a:t>
            </a:r>
          </a:p>
        </p:txBody>
      </p:sp>
    </p:spTree>
    <p:extLst>
      <p:ext uri="{BB962C8B-B14F-4D97-AF65-F5344CB8AC3E}">
        <p14:creationId xmlns:p14="http://schemas.microsoft.com/office/powerpoint/2010/main" val="347656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012"/>
    </mc:Choice>
    <mc:Fallback>
      <p:transition advTm="9012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6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3.4"/>
</p:tagLst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7082</TotalTime>
  <Words>997</Words>
  <Application>Microsoft Office PowerPoint</Application>
  <PresentationFormat>On-screen Show (16:10)</PresentationFormat>
  <Paragraphs>428</Paragraphs>
  <Slides>107</Slides>
  <Notes>4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Courier</vt:lpstr>
      <vt:lpstr>Gill Sans MT</vt:lpstr>
      <vt:lpstr>Helvetica</vt:lpstr>
      <vt:lpstr>Wingdings</vt:lpstr>
      <vt:lpstr>Office Theme</vt:lpstr>
      <vt:lpstr>Portal-Masked Environment Map Sampling</vt:lpstr>
      <vt:lpstr>Motivation</vt:lpstr>
      <vt:lpstr>Motivation</vt:lpstr>
      <vt:lpstr>Environment Map Sampling</vt:lpstr>
      <vt:lpstr>Environment Map Sampling</vt:lpstr>
      <vt:lpstr>Environment Map Sampling</vt:lpstr>
      <vt:lpstr>Environment Map Sampling</vt:lpstr>
      <vt:lpstr>Environment Map Sampling</vt:lpstr>
      <vt:lpstr>Environment Map Sampling</vt:lpstr>
      <vt:lpstr>Problem Statement</vt:lpstr>
      <vt:lpstr>Visibility Caching</vt:lpstr>
      <vt:lpstr>Visibility Caching</vt:lpstr>
      <vt:lpstr>Visibility Caching</vt:lpstr>
      <vt:lpstr>Portal Sampling</vt:lpstr>
      <vt:lpstr>Portal Sampling</vt:lpstr>
      <vt:lpstr>Portal Sampling</vt:lpstr>
      <vt:lpstr>Portal Sampling</vt:lpstr>
      <vt:lpstr>Ours</vt:lpstr>
      <vt:lpstr>Environment Map Sampling</vt:lpstr>
      <vt:lpstr>Environment Map Sampling</vt:lpstr>
      <vt:lpstr>Visible Region</vt:lpstr>
      <vt:lpstr>Visible Region</vt:lpstr>
      <vt:lpstr>Visible Region</vt:lpstr>
      <vt:lpstr>Portal-Masked Environment Map Sampling</vt:lpstr>
      <vt:lpstr>Portal-Masked Environment Map Sampling</vt:lpstr>
      <vt:lpstr>Portal-Masked Environment Map Sampling</vt:lpstr>
      <vt:lpstr>Environment Map Parameterizations</vt:lpstr>
      <vt:lpstr>Environment Map Parameterizations</vt:lpstr>
      <vt:lpstr>Environment Map Parameterizations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Rectified Coordinates</vt:lpstr>
      <vt:lpstr>Portal-Masked Environment Map Sampling</vt:lpstr>
      <vt:lpstr>Portal-Masked Environment Map Sampling</vt:lpstr>
      <vt:lpstr>Sampling the Visible Region</vt:lpstr>
      <vt:lpstr>Marginal Distribution</vt:lpstr>
      <vt:lpstr>Marginal Distribution</vt:lpstr>
      <vt:lpstr>Marginal Distribution</vt:lpstr>
      <vt:lpstr>Marginal Distribution</vt:lpstr>
      <vt:lpstr>Sampling the Visible Region</vt:lpstr>
      <vt:lpstr>Inverting the Marginal Distribution</vt:lpstr>
      <vt:lpstr>Inverting the Marginal Distribution</vt:lpstr>
      <vt:lpstr>Inverting the Marginal Distribution</vt:lpstr>
      <vt:lpstr>Inverting the Marginal Distribution</vt:lpstr>
      <vt:lpstr>Inverting the Marginal Distribution</vt:lpstr>
      <vt:lpstr>Inverting the Marginal Distribution</vt:lpstr>
      <vt:lpstr>Sampling the Visible Region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Results</vt:lpstr>
      <vt:lpstr>By the numbers</vt:lpstr>
      <vt:lpstr>Area lights with directional profile</vt:lpstr>
      <vt:lpstr>Area lights with directional profile</vt:lpstr>
      <vt:lpstr>Conclusion</vt:lpstr>
      <vt:lpstr>Conclusion</vt:lpstr>
      <vt:lpstr>Conclusion</vt:lpstr>
      <vt:lpstr>Conclusion</vt:lpstr>
      <vt:lpstr>Conclusion</vt:lpstr>
      <vt:lpstr>Limitations</vt:lpstr>
      <vt:lpstr>Limitations</vt:lpstr>
      <vt:lpstr>Limitations</vt:lpstr>
      <vt:lpstr>Future Work</vt:lpstr>
      <vt:lpstr>Thanks!</vt:lpstr>
      <vt:lpstr>Bonus Slides</vt:lpstr>
      <vt:lpstr>Sampling multiple portals</vt:lpstr>
      <vt:lpstr>Sampling multiple portals</vt:lpstr>
      <vt:lpstr>Sampling multiple portals</vt:lpstr>
      <vt:lpstr>Sampling multiple portals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Portal-Masked Environment Map Sampling</dc:title>
  <dc:creator>Noobody</dc:creator>
  <cp:lastModifiedBy>Tuna brain</cp:lastModifiedBy>
  <cp:revision>253</cp:revision>
  <dcterms:created xsi:type="dcterms:W3CDTF">2015-06-04T08:55:18Z</dcterms:created>
  <dcterms:modified xsi:type="dcterms:W3CDTF">2015-06-27T19:58:39Z</dcterms:modified>
</cp:coreProperties>
</file>